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275" r:id="rId2"/>
    <p:sldMasterId id="2147484294" r:id="rId3"/>
    <p:sldMasterId id="2147484306" r:id="rId4"/>
  </p:sldMasterIdLst>
  <p:notesMasterIdLst>
    <p:notesMasterId r:id="rId48"/>
  </p:notesMasterIdLst>
  <p:handoutMasterIdLst>
    <p:handoutMasterId r:id="rId49"/>
  </p:handoutMasterIdLst>
  <p:sldIdLst>
    <p:sldId id="1379" r:id="rId5"/>
    <p:sldId id="1382" r:id="rId6"/>
    <p:sldId id="1383" r:id="rId7"/>
    <p:sldId id="1387" r:id="rId8"/>
    <p:sldId id="1386" r:id="rId9"/>
    <p:sldId id="1388" r:id="rId10"/>
    <p:sldId id="1391" r:id="rId11"/>
    <p:sldId id="1389" r:id="rId12"/>
    <p:sldId id="1390" r:id="rId13"/>
    <p:sldId id="1430" r:id="rId14"/>
    <p:sldId id="1394" r:id="rId15"/>
    <p:sldId id="1400" r:id="rId16"/>
    <p:sldId id="1424" r:id="rId17"/>
    <p:sldId id="1397" r:id="rId18"/>
    <p:sldId id="1393" r:id="rId19"/>
    <p:sldId id="1398" r:id="rId20"/>
    <p:sldId id="1399" r:id="rId21"/>
    <p:sldId id="1427" r:id="rId22"/>
    <p:sldId id="1423" r:id="rId23"/>
    <p:sldId id="1429" r:id="rId24"/>
    <p:sldId id="1422" r:id="rId25"/>
    <p:sldId id="1431" r:id="rId26"/>
    <p:sldId id="1432" r:id="rId27"/>
    <p:sldId id="1420" r:id="rId28"/>
    <p:sldId id="1433" r:id="rId29"/>
    <p:sldId id="1404" r:id="rId30"/>
    <p:sldId id="1402" r:id="rId31"/>
    <p:sldId id="1421" r:id="rId32"/>
    <p:sldId id="1401" r:id="rId33"/>
    <p:sldId id="1406" r:id="rId34"/>
    <p:sldId id="1407" r:id="rId35"/>
    <p:sldId id="1408" r:id="rId36"/>
    <p:sldId id="1411" r:id="rId37"/>
    <p:sldId id="1412" r:id="rId38"/>
    <p:sldId id="1413" r:id="rId39"/>
    <p:sldId id="1414" r:id="rId40"/>
    <p:sldId id="1418" r:id="rId41"/>
    <p:sldId id="1417" r:id="rId42"/>
    <p:sldId id="1425" r:id="rId43"/>
    <p:sldId id="1426" r:id="rId44"/>
    <p:sldId id="1380" r:id="rId45"/>
    <p:sldId id="1395" r:id="rId46"/>
    <p:sldId id="1403"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mp; Data Science Conference Template" id="{A073DAE3-B461-442F-A3D3-6642BD875E45}">
          <p14:sldIdLst>
            <p14:sldId id="1379"/>
            <p14:sldId id="1382"/>
            <p14:sldId id="1383"/>
            <p14:sldId id="1387"/>
            <p14:sldId id="1386"/>
            <p14:sldId id="1388"/>
            <p14:sldId id="1391"/>
            <p14:sldId id="1389"/>
            <p14:sldId id="1390"/>
            <p14:sldId id="1430"/>
            <p14:sldId id="1394"/>
            <p14:sldId id="1400"/>
            <p14:sldId id="1424"/>
            <p14:sldId id="1397"/>
            <p14:sldId id="1393"/>
            <p14:sldId id="1398"/>
            <p14:sldId id="1399"/>
            <p14:sldId id="1427"/>
            <p14:sldId id="1423"/>
            <p14:sldId id="1429"/>
            <p14:sldId id="1422"/>
            <p14:sldId id="1431"/>
            <p14:sldId id="1432"/>
            <p14:sldId id="1420"/>
            <p14:sldId id="1433"/>
            <p14:sldId id="1404"/>
            <p14:sldId id="1402"/>
            <p14:sldId id="1421"/>
            <p14:sldId id="1401"/>
            <p14:sldId id="1406"/>
            <p14:sldId id="1407"/>
            <p14:sldId id="1408"/>
            <p14:sldId id="1411"/>
            <p14:sldId id="1412"/>
            <p14:sldId id="1413"/>
            <p14:sldId id="1414"/>
            <p14:sldId id="1418"/>
            <p14:sldId id="1417"/>
            <p14:sldId id="1425"/>
            <p14:sldId id="1426"/>
            <p14:sldId id="1380"/>
            <p14:sldId id="1395"/>
            <p14:sldId id="14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FFB900"/>
    <a:srgbClr val="525252"/>
    <a:srgbClr val="008272"/>
    <a:srgbClr val="D83B01"/>
    <a:srgbClr val="7DB2CA"/>
    <a:srgbClr val="3EA0CB"/>
    <a:srgbClr val="457E96"/>
    <a:srgbClr val="79B7D2"/>
    <a:srgbClr val="2753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1077" y="33"/>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5331499-B1A4-43D3-A345-30A83B6E582A}">
      <dgm:prSet phldrT="[Text]"/>
      <dgm:spPr/>
      <dgm:t>
        <a:bodyPr/>
        <a:lstStyle/>
        <a:p>
          <a:r>
            <a:rPr lang="en-US" dirty="0"/>
            <a:t>Quality</a:t>
          </a:r>
        </a:p>
      </dgm:t>
    </dgm:pt>
    <dgm:pt modelId="{33651C6C-422D-4A35-9D97-74909E3A608D}" type="parTrans" cxnId="{DA88983C-9501-43A6-ABCD-68E210B42F5C}">
      <dgm:prSet/>
      <dgm:spPr/>
      <dgm:t>
        <a:bodyPr/>
        <a:lstStyle/>
        <a:p>
          <a:endParaRPr lang="en-US"/>
        </a:p>
      </dgm:t>
    </dgm:pt>
    <dgm:pt modelId="{3BB14009-7FFF-4A7C-9023-0D98C7FB32D8}" type="sibTrans" cxnId="{DA88983C-9501-43A6-ABCD-68E210B42F5C}">
      <dgm:prSet/>
      <dgm:spPr/>
      <dgm:t>
        <a:bodyPr/>
        <a:lstStyle/>
        <a:p>
          <a:endParaRPr lang="en-US"/>
        </a:p>
      </dgm:t>
    </dgm:pt>
    <dgm:pt modelId="{5CA89D67-E683-4FC7-97E3-198E6E936951}">
      <dgm:prSet/>
      <dgm:spPr/>
      <dgm:t>
        <a:bodyPr/>
        <a:lstStyle/>
        <a:p>
          <a:r>
            <a:rPr lang="en-US" dirty="0"/>
            <a:t>Organization</a:t>
          </a:r>
        </a:p>
      </dgm:t>
    </dgm:pt>
    <dgm:pt modelId="{2E249499-19BC-466F-A5EB-0D64CF50EF6F}" type="parTrans" cxnId="{C9BE5EC1-5ED2-4C09-8E24-BB05BE6301F0}">
      <dgm:prSet/>
      <dgm:spPr/>
      <dgm:t>
        <a:bodyPr/>
        <a:lstStyle/>
        <a:p>
          <a:endParaRPr lang="en-US"/>
        </a:p>
      </dgm:t>
    </dgm:pt>
    <dgm:pt modelId="{92420D3F-69F1-4ABE-9902-710B40B1B238}" type="sibTrans" cxnId="{C9BE5EC1-5ED2-4C09-8E24-BB05BE6301F0}">
      <dgm:prSet/>
      <dgm:spPr/>
      <dgm:t>
        <a:bodyPr/>
        <a:lstStyle/>
        <a:p>
          <a:endParaRPr lang="en-US"/>
        </a:p>
      </dgm:t>
    </dgm:pt>
    <dgm:pt modelId="{1D9D44E9-B4C8-40D9-9B67-8442FD50C9B1}">
      <dgm:prSet/>
      <dgm:spPr/>
      <dgm:t>
        <a:bodyPr/>
        <a:lstStyle/>
        <a:p>
          <a:r>
            <a:rPr lang="en-US" dirty="0"/>
            <a:t>Collaboration</a:t>
          </a:r>
        </a:p>
      </dgm:t>
    </dgm:pt>
    <dgm:pt modelId="{D707E314-2EA5-426E-A930-4018C5802B87}" type="parTrans" cxnId="{C4C3FD49-6836-4B36-B68C-05AF783BBF9A}">
      <dgm:prSet/>
      <dgm:spPr/>
      <dgm:t>
        <a:bodyPr/>
        <a:lstStyle/>
        <a:p>
          <a:endParaRPr lang="en-US"/>
        </a:p>
      </dgm:t>
    </dgm:pt>
    <dgm:pt modelId="{0E8B7732-6B88-442A-A4C2-9736081A595B}" type="sibTrans" cxnId="{C4C3FD49-6836-4B36-B68C-05AF783BBF9A}">
      <dgm:prSet/>
      <dgm:spPr/>
      <dgm:t>
        <a:bodyPr/>
        <a:lstStyle/>
        <a:p>
          <a:endParaRPr lang="en-US"/>
        </a:p>
      </dgm:t>
    </dgm:pt>
    <dgm:pt modelId="{B0CF7AB8-42BB-4A51-B4BD-773B1802A354}">
      <dgm:prSet/>
      <dgm:spPr/>
      <dgm:t>
        <a:bodyPr/>
        <a:lstStyle/>
        <a:p>
          <a:r>
            <a:rPr lang="en-US" dirty="0"/>
            <a:t>Knowledge Accumulation:</a:t>
          </a:r>
        </a:p>
      </dgm:t>
    </dgm:pt>
    <dgm:pt modelId="{F8875274-7E14-4D12-AB9C-BD4D92163BBE}" type="parTrans" cxnId="{0C770BE7-6A7C-40F7-9F82-0D637F6D068C}">
      <dgm:prSet/>
      <dgm:spPr/>
      <dgm:t>
        <a:bodyPr/>
        <a:lstStyle/>
        <a:p>
          <a:endParaRPr lang="en-US"/>
        </a:p>
      </dgm:t>
    </dgm:pt>
    <dgm:pt modelId="{1614F87E-7E97-4BF3-B45B-D8545E8EEBA7}" type="sibTrans" cxnId="{0C770BE7-6A7C-40F7-9F82-0D637F6D068C}">
      <dgm:prSet/>
      <dgm:spPr/>
      <dgm:t>
        <a:bodyPr/>
        <a:lstStyle/>
        <a:p>
          <a:endParaRPr lang="en-US"/>
        </a:p>
      </dgm:t>
    </dgm:pt>
    <dgm:pt modelId="{5A2DC35A-2D69-4641-B6EB-4058EBC85515}">
      <dgm:prSet/>
      <dgm:spPr/>
      <dgm:t>
        <a:bodyPr/>
        <a:lstStyle/>
        <a:p>
          <a:r>
            <a:rPr lang="en-US" dirty="0"/>
            <a:t>Agility</a:t>
          </a:r>
        </a:p>
      </dgm:t>
    </dgm:pt>
    <dgm:pt modelId="{CFBB0A84-110D-46E5-B6A4-D21F3C128596}" type="parTrans" cxnId="{259C7B72-A0FC-4F51-995D-DEFFAED64F09}">
      <dgm:prSet/>
      <dgm:spPr/>
      <dgm:t>
        <a:bodyPr/>
        <a:lstStyle/>
        <a:p>
          <a:endParaRPr lang="en-US"/>
        </a:p>
      </dgm:t>
    </dgm:pt>
    <dgm:pt modelId="{154729B1-C7CC-404B-AA49-DFB68B077D28}" type="sibTrans" cxnId="{259C7B72-A0FC-4F51-995D-DEFFAED64F09}">
      <dgm:prSet/>
      <dgm:spPr/>
      <dgm:t>
        <a:bodyPr/>
        <a:lstStyle/>
        <a:p>
          <a:endParaRPr lang="en-US"/>
        </a:p>
      </dgm:t>
    </dgm:pt>
    <dgm:pt modelId="{FA8A3A4D-7F09-4A6D-B0FD-9F6A7C062084}">
      <dgm:prSet phldrT="[Text]"/>
      <dgm:spPr/>
      <dgm:t>
        <a:bodyPr/>
        <a:lstStyle/>
        <a:p>
          <a:r>
            <a:rPr lang="en-US"/>
            <a:t>Consistent, repeatable steps. </a:t>
          </a:r>
          <a:r>
            <a:rPr lang="en-US" dirty="0"/>
            <a:t>Required artifacts.</a:t>
          </a:r>
        </a:p>
      </dgm:t>
    </dgm:pt>
    <dgm:pt modelId="{31057456-1909-4BF6-967D-04C1400BB27C}" type="parTrans" cxnId="{2B2F1B1C-D6AA-4260-8D5A-ECDB0A2C0B76}">
      <dgm:prSet/>
      <dgm:spPr/>
      <dgm:t>
        <a:bodyPr/>
        <a:lstStyle/>
        <a:p>
          <a:endParaRPr lang="en-US"/>
        </a:p>
      </dgm:t>
    </dgm:pt>
    <dgm:pt modelId="{B92CE808-BAF7-4186-99A0-C9592C4E081F}" type="sibTrans" cxnId="{2B2F1B1C-D6AA-4260-8D5A-ECDB0A2C0B76}">
      <dgm:prSet/>
      <dgm:spPr/>
      <dgm:t>
        <a:bodyPr/>
        <a:lstStyle/>
        <a:p>
          <a:endParaRPr lang="en-US"/>
        </a:p>
      </dgm:t>
    </dgm:pt>
    <dgm:pt modelId="{F5FA5CEB-5220-4354-A2C9-6B4BF405A441}">
      <dgm:prSet/>
      <dgm:spPr/>
      <dgm:t>
        <a:bodyPr/>
        <a:lstStyle/>
        <a:p>
          <a:r>
            <a:rPr lang="en-US" dirty="0"/>
            <a:t>keeping track of artifacts in distributed cloud environments</a:t>
          </a:r>
        </a:p>
      </dgm:t>
    </dgm:pt>
    <dgm:pt modelId="{9D8F897B-0797-4400-97B4-7565DBBB14D3}" type="parTrans" cxnId="{4CD0BBB4-4826-479A-95ED-7374A54208B2}">
      <dgm:prSet/>
      <dgm:spPr/>
      <dgm:t>
        <a:bodyPr/>
        <a:lstStyle/>
        <a:p>
          <a:endParaRPr lang="en-US"/>
        </a:p>
      </dgm:t>
    </dgm:pt>
    <dgm:pt modelId="{41E5A2E8-28A5-4AE5-9F42-C9EE559CE575}" type="sibTrans" cxnId="{4CD0BBB4-4826-479A-95ED-7374A54208B2}">
      <dgm:prSet/>
      <dgm:spPr/>
      <dgm:t>
        <a:bodyPr/>
        <a:lstStyle/>
        <a:p>
          <a:endParaRPr lang="en-US"/>
        </a:p>
      </dgm:t>
    </dgm:pt>
    <dgm:pt modelId="{B908B642-9640-4D75-8E2E-D348B6E3E364}">
      <dgm:prSet/>
      <dgm:spPr/>
      <dgm:t>
        <a:bodyPr/>
        <a:lstStyle/>
        <a:p>
          <a:r>
            <a:rPr lang="en-US"/>
            <a:t>Across </a:t>
          </a:r>
          <a:r>
            <a:rPr lang="en-US" dirty="0"/>
            <a:t>teams, resources</a:t>
          </a:r>
        </a:p>
      </dgm:t>
    </dgm:pt>
    <dgm:pt modelId="{7A02BB97-F8B6-4F13-8A6F-9E103AFD7D77}" type="parTrans" cxnId="{553BB99C-3D80-46A3-A9F1-63E245C1A228}">
      <dgm:prSet/>
      <dgm:spPr/>
      <dgm:t>
        <a:bodyPr/>
        <a:lstStyle/>
        <a:p>
          <a:endParaRPr lang="en-US"/>
        </a:p>
      </dgm:t>
    </dgm:pt>
    <dgm:pt modelId="{C1378CAA-C006-4133-929A-CE754D75C5D8}" type="sibTrans" cxnId="{553BB99C-3D80-46A3-A9F1-63E245C1A228}">
      <dgm:prSet/>
      <dgm:spPr/>
      <dgm:t>
        <a:bodyPr/>
        <a:lstStyle/>
        <a:p>
          <a:endParaRPr lang="en-US"/>
        </a:p>
      </dgm:t>
    </dgm:pt>
    <dgm:pt modelId="{B19E8124-7E42-431E-9E76-92F072A4410C}">
      <dgm:prSet/>
      <dgm:spPr/>
      <dgm:t>
        <a:bodyPr/>
        <a:lstStyle/>
        <a:p>
          <a:r>
            <a:rPr lang="en-US"/>
            <a:t>Effective </a:t>
          </a:r>
          <a:r>
            <a:rPr lang="en-US" dirty="0"/>
            <a:t>sharing, preventing reinvention of wheels</a:t>
          </a:r>
        </a:p>
      </dgm:t>
    </dgm:pt>
    <dgm:pt modelId="{EB741DEE-C969-4249-8900-7891C809A170}" type="parTrans" cxnId="{7E655B9A-D349-42B4-9A63-A5B0F22BBBCF}">
      <dgm:prSet/>
      <dgm:spPr/>
      <dgm:t>
        <a:bodyPr/>
        <a:lstStyle/>
        <a:p>
          <a:endParaRPr lang="en-US"/>
        </a:p>
      </dgm:t>
    </dgm:pt>
    <dgm:pt modelId="{C22786AD-9BDC-474D-8905-3CFFA85EDE50}" type="sibTrans" cxnId="{7E655B9A-D349-42B4-9A63-A5B0F22BBBCF}">
      <dgm:prSet/>
      <dgm:spPr/>
      <dgm:t>
        <a:bodyPr/>
        <a:lstStyle/>
        <a:p>
          <a:endParaRPr lang="en-US"/>
        </a:p>
      </dgm:t>
    </dgm:pt>
    <dgm:pt modelId="{8245614C-A91F-4DF3-8FFA-F1C4A8EE6212}">
      <dgm:prSet/>
      <dgm:spPr/>
      <dgm:t>
        <a:bodyPr/>
        <a:lstStyle/>
        <a:p>
          <a:r>
            <a:rPr lang="en-US" dirty="0"/>
            <a:t>Get going fast, execute efficiently.</a:t>
          </a:r>
        </a:p>
      </dgm:t>
    </dgm:pt>
    <dgm:pt modelId="{0774C70E-4729-43C2-8D46-7A2B5BEED0F4}" type="parTrans" cxnId="{4F976881-5D5F-4BC1-8D05-478C580930D4}">
      <dgm:prSet/>
      <dgm:spPr/>
      <dgm:t>
        <a:bodyPr/>
        <a:lstStyle/>
        <a:p>
          <a:endParaRPr lang="en-US"/>
        </a:p>
      </dgm:t>
    </dgm:pt>
    <dgm:pt modelId="{CAA3BFB9-FE13-460B-8A6C-786E74035F6B}" type="sibTrans" cxnId="{4F976881-5D5F-4BC1-8D05-478C580930D4}">
      <dgm:prSet/>
      <dgm:spPr/>
      <dgm:t>
        <a:bodyPr/>
        <a:lstStyle/>
        <a:p>
          <a:endParaRPr lang="en-US"/>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2ECD50B1-D06D-4CE1-8B99-54608C48E5CB}" type="pres">
      <dgm:prSet presAssocID="{B0CF7AB8-42BB-4A51-B4BD-773B1802A354}" presName="text_4" presStyleLbl="node1" presStyleIdx="3" presStyleCnt="5">
        <dgm:presLayoutVars>
          <dgm:bulletEnabled val="1"/>
        </dgm:presLayoutVars>
      </dgm:prSet>
      <dgm:spPr/>
    </dgm:pt>
    <dgm:pt modelId="{4914DB36-A969-472F-A38B-EA7D65AEFB95}"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92698627-6D65-4474-8695-C6C78E770451}" type="pres">
      <dgm:prSet presAssocID="{5A2DC35A-2D69-4641-B6EB-4058EBC85515}" presName="text_5" presStyleLbl="node1" presStyleIdx="4" presStyleCnt="5">
        <dgm:presLayoutVars>
          <dgm:bulletEnabled val="1"/>
        </dgm:presLayoutVars>
      </dgm:prSet>
      <dgm:spPr/>
    </dgm:pt>
    <dgm:pt modelId="{542B4F66-B165-4986-AC59-A57E071089CA}"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7E488414-D5D0-43D1-ABF6-04E19596A9A7}" type="presOf" srcId="{F5FA5CEB-5220-4354-A2C9-6B4BF405A441}" destId="{E13930E4-9D83-4E79-BB7E-1D8528AFD103}" srcOrd="0" destOrd="1" presId="urn:microsoft.com/office/officeart/2008/layout/VerticalCurvedList"/>
    <dgm:cxn modelId="{2B2F1B1C-D6AA-4260-8D5A-ECDB0A2C0B76}" srcId="{C5331499-B1A4-43D3-A345-30A83B6E582A}" destId="{FA8A3A4D-7F09-4A6D-B0FD-9F6A7C062084}" srcOrd="0" destOrd="0" parTransId="{31057456-1909-4BF6-967D-04C1400BB27C}" sibTransId="{B92CE808-BAF7-4186-99A0-C9592C4E081F}"/>
    <dgm:cxn modelId="{939CF931-B82A-492A-A7AD-87B18BA5D205}" type="presOf" srcId="{B19E8124-7E42-431E-9E76-92F072A4410C}" destId="{2ECD50B1-D06D-4CE1-8B99-54608C48E5CB}" srcOrd="0" destOrd="1" presId="urn:microsoft.com/office/officeart/2008/layout/VerticalCurvedLi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748A094E-E20A-4668-B2A6-EF809364F7C4}" type="presOf" srcId="{B908B642-9640-4D75-8E2E-D348B6E3E364}" destId="{CFBA94E7-8602-4FE3-94BE-A3D69E74DEDA}" srcOrd="0" destOrd="1" presId="urn:microsoft.com/office/officeart/2008/layout/VerticalCurvedList"/>
    <dgm:cxn modelId="{1C8FC071-2922-4861-B67F-29C40664E013}" type="presOf" srcId="{5A2DC35A-2D69-4641-B6EB-4058EBC85515}" destId="{92698627-6D65-4474-8695-C6C78E770451}" srcOrd="0" destOrd="0" presId="urn:microsoft.com/office/officeart/2008/layout/VerticalCurvedList"/>
    <dgm:cxn modelId="{259C7B72-A0FC-4F51-995D-DEFFAED64F09}" srcId="{E94ABA5E-8CC6-4D23-AE47-A018D65FD968}" destId="{5A2DC35A-2D69-4641-B6EB-4058EBC85515}" srcOrd="4" destOrd="0" parTransId="{CFBB0A84-110D-46E5-B6A4-D21F3C128596}" sibTransId="{154729B1-C7CC-404B-AA49-DFB68B077D28}"/>
    <dgm:cxn modelId="{4F976881-5D5F-4BC1-8D05-478C580930D4}" srcId="{5A2DC35A-2D69-4641-B6EB-4058EBC85515}" destId="{8245614C-A91F-4DF3-8FFA-F1C4A8EE6212}" srcOrd="0" destOrd="0" parTransId="{0774C70E-4729-43C2-8D46-7A2B5BEED0F4}" sibTransId="{CAA3BFB9-FE13-460B-8A6C-786E74035F6B}"/>
    <dgm:cxn modelId="{C4064791-10E7-4E35-A47B-38E8B1651259}" type="presOf" srcId="{B92CE808-BAF7-4186-99A0-C9592C4E081F}" destId="{21FCCE48-1FAA-4C4E-8BFB-4A17EB2773CB}" srcOrd="0" destOrd="0" presId="urn:microsoft.com/office/officeart/2008/layout/VerticalCurvedList"/>
    <dgm:cxn modelId="{7E655B9A-D349-42B4-9A63-A5B0F22BBBCF}" srcId="{B0CF7AB8-42BB-4A51-B4BD-773B1802A354}" destId="{B19E8124-7E42-431E-9E76-92F072A4410C}" srcOrd="0" destOrd="0" parTransId="{EB741DEE-C969-4249-8900-7891C809A170}" sibTransId="{C22786AD-9BDC-474D-8905-3CFFA85EDE50}"/>
    <dgm:cxn modelId="{FAE3749C-8C5E-46BE-82F2-D6A979442927}" type="presOf" srcId="{5CA89D67-E683-4FC7-97E3-198E6E936951}" destId="{E13930E4-9D83-4E79-BB7E-1D8528AFD103}" srcOrd="0" destOrd="0" presId="urn:microsoft.com/office/officeart/2008/layout/VerticalCurvedList"/>
    <dgm:cxn modelId="{553BB99C-3D80-46A3-A9F1-63E245C1A228}" srcId="{1D9D44E9-B4C8-40D9-9B67-8442FD50C9B1}" destId="{B908B642-9640-4D75-8E2E-D348B6E3E364}" srcOrd="0" destOrd="0" parTransId="{7A02BB97-F8B6-4F13-8A6F-9E103AFD7D77}" sibTransId="{C1378CAA-C006-4133-929A-CE754D75C5D8}"/>
    <dgm:cxn modelId="{7C8DE3A6-C84D-4B67-A654-CD05B386B4BB}" type="presOf" srcId="{B0CF7AB8-42BB-4A51-B4BD-773B1802A354}" destId="{2ECD50B1-D06D-4CE1-8B99-54608C48E5CB}" srcOrd="0" destOrd="0" presId="urn:microsoft.com/office/officeart/2008/layout/VerticalCurvedList"/>
    <dgm:cxn modelId="{4CD0BBB4-4826-479A-95ED-7374A54208B2}" srcId="{5CA89D67-E683-4FC7-97E3-198E6E936951}" destId="{F5FA5CEB-5220-4354-A2C9-6B4BF405A441}" srcOrd="0" destOrd="0" parTransId="{9D8F897B-0797-4400-97B4-7565DBBB14D3}" sibTransId="{41E5A2E8-28A5-4AE5-9F42-C9EE559CE575}"/>
    <dgm:cxn modelId="{C9BE5EC1-5ED2-4C09-8E24-BB05BE6301F0}" srcId="{E94ABA5E-8CC6-4D23-AE47-A018D65FD968}" destId="{5CA89D67-E683-4FC7-97E3-198E6E936951}" srcOrd="1" destOrd="0" parTransId="{2E249499-19BC-466F-A5EB-0D64CF50EF6F}" sibTransId="{92420D3F-69F1-4ABE-9902-710B40B1B238}"/>
    <dgm:cxn modelId="{00C1F5C8-F667-4B43-8472-F68100CBFDD6}" type="presOf" srcId="{FA8A3A4D-7F09-4A6D-B0FD-9F6A7C062084}" destId="{49D2130A-68CC-4D4E-88C6-A0B3A5EE58A1}" srcOrd="0" destOrd="1" presId="urn:microsoft.com/office/officeart/2008/layout/VerticalCurvedList"/>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F8915FD-384A-4515-9965-85E4F2FE6104}" type="presOf" srcId="{8245614C-A91F-4DF3-8FFA-F1C4A8EE6212}" destId="{92698627-6D65-4474-8695-C6C78E770451}" srcOrd="0" destOrd="1" presId="urn:microsoft.com/office/officeart/2008/layout/VerticalCurvedList"/>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B3B8128-4B77-47D0-8365-AEDE5E3A2EDD}" type="presParOf" srcId="{4934B2E4-EBA1-40E3-BDB2-57EA4B1DAABD}" destId="{2ECD50B1-D06D-4CE1-8B99-54608C48E5CB}" srcOrd="7" destOrd="0" presId="urn:microsoft.com/office/officeart/2008/layout/VerticalCurvedList"/>
    <dgm:cxn modelId="{54ECE660-5AC0-4409-BD1D-2ECD9F7BA6FE}" type="presParOf" srcId="{4934B2E4-EBA1-40E3-BDB2-57EA4B1DAABD}" destId="{4914DB36-A969-472F-A38B-EA7D65AEFB95}" srcOrd="8" destOrd="0" presId="urn:microsoft.com/office/officeart/2008/layout/VerticalCurvedList"/>
    <dgm:cxn modelId="{14FFE3AC-8ED2-43F2-807F-ACBDB32CBFB9}" type="presParOf" srcId="{4914DB36-A969-472F-A38B-EA7D65AEFB95}" destId="{91FC7AF5-EB1D-4C2A-8BA9-136E6BE1B381}" srcOrd="0" destOrd="0" presId="urn:microsoft.com/office/officeart/2008/layout/VerticalCurvedList"/>
    <dgm:cxn modelId="{5CDDBAB0-9ECD-4B0F-849A-B7C2553099BB}" type="presParOf" srcId="{4934B2E4-EBA1-40E3-BDB2-57EA4B1DAABD}" destId="{92698627-6D65-4474-8695-C6C78E770451}" srcOrd="9" destOrd="0" presId="urn:microsoft.com/office/officeart/2008/layout/VerticalCurvedList"/>
    <dgm:cxn modelId="{91DBD6BE-B752-4E13-9742-6F39CD36CCB2}" type="presParOf" srcId="{4934B2E4-EBA1-40E3-BDB2-57EA4B1DAABD}" destId="{542B4F66-B165-4986-AC59-A57E071089CA}" srcOrd="10" destOrd="0" presId="urn:microsoft.com/office/officeart/2008/layout/VerticalCurvedList"/>
    <dgm:cxn modelId="{1E41EF04-4F48-4B70-AC5F-8DD828B6AA04}" type="presParOf" srcId="{542B4F66-B165-4986-AC59-A57E071089CA}"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1ACC62-F1D4-448C-B7F2-610EDE6783A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74A6373-6F3F-41B2-B467-1C279E280121}">
      <dgm:prSet phldrT="[Text]"/>
      <dgm:spPr/>
      <dgm:t>
        <a:bodyPr/>
        <a:lstStyle/>
        <a:p>
          <a:r>
            <a:rPr lang="en-US"/>
            <a:t>Global teams</a:t>
          </a:r>
        </a:p>
      </dgm:t>
    </dgm:pt>
    <dgm:pt modelId="{2E95FF5D-6E2D-43E8-A031-DB2DA5504A89}" type="parTrans" cxnId="{A520A5B3-F372-4182-AA41-C078F2E9909B}">
      <dgm:prSet/>
      <dgm:spPr/>
      <dgm:t>
        <a:bodyPr/>
        <a:lstStyle/>
        <a:p>
          <a:endParaRPr lang="en-US"/>
        </a:p>
      </dgm:t>
    </dgm:pt>
    <dgm:pt modelId="{DE119CFE-CE6E-4486-BC23-E11055B11E58}" type="sibTrans" cxnId="{A520A5B3-F372-4182-AA41-C078F2E9909B}">
      <dgm:prSet/>
      <dgm:spPr/>
      <dgm:t>
        <a:bodyPr/>
        <a:lstStyle/>
        <a:p>
          <a:endParaRPr lang="en-US"/>
        </a:p>
      </dgm:t>
    </dgm:pt>
    <dgm:pt modelId="{F55E0FC0-180A-4A7F-98C1-9D156A736DBD}">
      <dgm:prSet/>
      <dgm:spPr/>
      <dgm:t>
        <a:bodyPr/>
        <a:lstStyle/>
        <a:p>
          <a:r>
            <a:rPr lang="en-US" dirty="0"/>
            <a:t>Five geographic locations</a:t>
          </a:r>
        </a:p>
      </dgm:t>
    </dgm:pt>
    <dgm:pt modelId="{49D80D2B-A38D-459F-95E8-0CF49BCFA4E9}" type="parTrans" cxnId="{FB632F71-5CCB-452A-956A-2BE41346F9BF}">
      <dgm:prSet/>
      <dgm:spPr/>
      <dgm:t>
        <a:bodyPr/>
        <a:lstStyle/>
        <a:p>
          <a:endParaRPr lang="en-US"/>
        </a:p>
      </dgm:t>
    </dgm:pt>
    <dgm:pt modelId="{30F6CF2E-8A8F-4918-BF19-C8957FB52E0F}" type="sibTrans" cxnId="{FB632F71-5CCB-452A-956A-2BE41346F9BF}">
      <dgm:prSet/>
      <dgm:spPr/>
      <dgm:t>
        <a:bodyPr/>
        <a:lstStyle/>
        <a:p>
          <a:endParaRPr lang="en-US"/>
        </a:p>
      </dgm:t>
    </dgm:pt>
    <dgm:pt modelId="{1AF61A74-FB4A-411C-9834-6DECBF9E9A06}">
      <dgm:prSet/>
      <dgm:spPr/>
      <dgm:t>
        <a:bodyPr/>
        <a:lstStyle/>
        <a:p>
          <a:r>
            <a:rPr lang="en-US"/>
            <a:t>New Teams</a:t>
          </a:r>
        </a:p>
      </dgm:t>
    </dgm:pt>
    <dgm:pt modelId="{F5901553-85D1-4D3B-8F6B-82A14733623B}" type="parTrans" cxnId="{F26FE219-DB54-4C5F-9FE9-9A8F5EF8488B}">
      <dgm:prSet/>
      <dgm:spPr/>
      <dgm:t>
        <a:bodyPr/>
        <a:lstStyle/>
        <a:p>
          <a:endParaRPr lang="en-US"/>
        </a:p>
      </dgm:t>
    </dgm:pt>
    <dgm:pt modelId="{0F2E7FE2-468D-4045-A23F-BC616BFEBD45}" type="sibTrans" cxnId="{F26FE219-DB54-4C5F-9FE9-9A8F5EF8488B}">
      <dgm:prSet/>
      <dgm:spPr/>
      <dgm:t>
        <a:bodyPr/>
        <a:lstStyle/>
        <a:p>
          <a:endParaRPr lang="en-US"/>
        </a:p>
      </dgm:t>
    </dgm:pt>
    <dgm:pt modelId="{593867E8-A4E3-4B43-AB28-B36AA56A18C6}">
      <dgm:prSet/>
      <dgm:spPr/>
      <dgm:t>
        <a:bodyPr/>
        <a:lstStyle/>
        <a:p>
          <a:r>
            <a:rPr lang="en-US"/>
            <a:t>Different backgrounds</a:t>
          </a:r>
        </a:p>
      </dgm:t>
    </dgm:pt>
    <dgm:pt modelId="{77FBFBF6-0111-4297-AEC7-94348E43B37F}" type="parTrans" cxnId="{BB43D972-7ECA-469F-9BD1-D4DCC8071EEF}">
      <dgm:prSet/>
      <dgm:spPr/>
      <dgm:t>
        <a:bodyPr/>
        <a:lstStyle/>
        <a:p>
          <a:endParaRPr lang="en-US"/>
        </a:p>
      </dgm:t>
    </dgm:pt>
    <dgm:pt modelId="{40CA1C8E-6D6A-4C28-9A29-6AE32F5F44C0}" type="sibTrans" cxnId="{BB43D972-7ECA-469F-9BD1-D4DCC8071EEF}">
      <dgm:prSet/>
      <dgm:spPr/>
      <dgm:t>
        <a:bodyPr/>
        <a:lstStyle/>
        <a:p>
          <a:endParaRPr lang="en-US"/>
        </a:p>
      </dgm:t>
    </dgm:pt>
    <dgm:pt modelId="{655AE173-8E75-4BAA-913E-51465D02BB3F}">
      <dgm:prSet/>
      <dgm:spPr/>
      <dgm:t>
        <a:bodyPr/>
        <a:lstStyle/>
        <a:p>
          <a:r>
            <a:rPr lang="en-US"/>
            <a:t>Varied clients</a:t>
          </a:r>
        </a:p>
      </dgm:t>
    </dgm:pt>
    <dgm:pt modelId="{15738089-2631-409F-9574-DD0D0D2E284D}" type="parTrans" cxnId="{A03824ED-AAF2-4C86-99CF-8DE66685DE15}">
      <dgm:prSet/>
      <dgm:spPr/>
      <dgm:t>
        <a:bodyPr/>
        <a:lstStyle/>
        <a:p>
          <a:endParaRPr lang="en-US"/>
        </a:p>
      </dgm:t>
    </dgm:pt>
    <dgm:pt modelId="{68BCEF33-CCD1-42F4-BBA6-6F8A36C92525}" type="sibTrans" cxnId="{A03824ED-AAF2-4C86-99CF-8DE66685DE15}">
      <dgm:prSet/>
      <dgm:spPr/>
      <dgm:t>
        <a:bodyPr/>
        <a:lstStyle/>
        <a:p>
          <a:endParaRPr lang="en-US"/>
        </a:p>
      </dgm:t>
    </dgm:pt>
    <dgm:pt modelId="{5530BA2D-2368-43BF-A290-1BCB5B843B3D}">
      <dgm:prSet/>
      <dgm:spPr/>
      <dgm:t>
        <a:bodyPr/>
        <a:lstStyle/>
        <a:p>
          <a:r>
            <a:rPr lang="en-US" dirty="0"/>
            <a:t>Both external and internal</a:t>
          </a:r>
        </a:p>
      </dgm:t>
    </dgm:pt>
    <dgm:pt modelId="{B1F91D38-434B-4D7C-8B44-41CB6B25B70F}" type="parTrans" cxnId="{3FFCCA22-0319-4F72-B6D6-324A42F4C1C8}">
      <dgm:prSet/>
      <dgm:spPr/>
      <dgm:t>
        <a:bodyPr/>
        <a:lstStyle/>
        <a:p>
          <a:endParaRPr lang="en-US"/>
        </a:p>
      </dgm:t>
    </dgm:pt>
    <dgm:pt modelId="{C0C6BAF3-275C-4FB9-BFB6-035A28465C72}" type="sibTrans" cxnId="{3FFCCA22-0319-4F72-B6D6-324A42F4C1C8}">
      <dgm:prSet/>
      <dgm:spPr/>
      <dgm:t>
        <a:bodyPr/>
        <a:lstStyle/>
        <a:p>
          <a:endParaRPr lang="en-US"/>
        </a:p>
      </dgm:t>
    </dgm:pt>
    <dgm:pt modelId="{0CE93988-47F7-4862-86DE-7DDA0FA3BAF7}" type="pres">
      <dgm:prSet presAssocID="{591ACC62-F1D4-448C-B7F2-610EDE6783AE}" presName="Name0" presStyleCnt="0">
        <dgm:presLayoutVars>
          <dgm:dir/>
          <dgm:animLvl val="lvl"/>
          <dgm:resizeHandles val="exact"/>
        </dgm:presLayoutVars>
      </dgm:prSet>
      <dgm:spPr/>
    </dgm:pt>
    <dgm:pt modelId="{A5D6204B-7374-429D-AD94-6F838CBDBD4B}" type="pres">
      <dgm:prSet presAssocID="{A74A6373-6F3F-41B2-B467-1C279E280121}" presName="composite" presStyleCnt="0"/>
      <dgm:spPr/>
    </dgm:pt>
    <dgm:pt modelId="{3EA4598A-6658-4C3E-B1B2-180562EA0944}" type="pres">
      <dgm:prSet presAssocID="{A74A6373-6F3F-41B2-B467-1C279E280121}" presName="parTx" presStyleLbl="alignNode1" presStyleIdx="0" presStyleCnt="3" custLinFactX="7666" custLinFactY="-196224" custLinFactNeighborX="100000" custLinFactNeighborY="-200000">
        <dgm:presLayoutVars>
          <dgm:chMax val="0"/>
          <dgm:chPref val="0"/>
          <dgm:bulletEnabled val="1"/>
        </dgm:presLayoutVars>
      </dgm:prSet>
      <dgm:spPr/>
    </dgm:pt>
    <dgm:pt modelId="{699592EA-7340-4E74-907C-08EA063FE7A1}" type="pres">
      <dgm:prSet presAssocID="{A74A6373-6F3F-41B2-B467-1C279E280121}" presName="desTx" presStyleLbl="alignAccFollowNode1" presStyleIdx="0" presStyleCnt="3" custLinFactX="7666" custLinFactY="-100000" custLinFactNeighborX="100000" custLinFactNeighborY="-102785">
        <dgm:presLayoutVars>
          <dgm:bulletEnabled val="1"/>
        </dgm:presLayoutVars>
      </dgm:prSet>
      <dgm:spPr/>
    </dgm:pt>
    <dgm:pt modelId="{4A1B5524-692F-4B68-B0BD-DA13011D7E4E}" type="pres">
      <dgm:prSet presAssocID="{DE119CFE-CE6E-4486-BC23-E11055B11E58}" presName="space" presStyleCnt="0"/>
      <dgm:spPr/>
    </dgm:pt>
    <dgm:pt modelId="{E60A692C-56B3-4037-9FEC-37EAEEE7BDDC}" type="pres">
      <dgm:prSet presAssocID="{1AF61A74-FB4A-411C-9834-6DECBF9E9A06}" presName="composite" presStyleCnt="0"/>
      <dgm:spPr/>
    </dgm:pt>
    <dgm:pt modelId="{9CA70E69-4A35-414E-BCF8-2A1D61775319}" type="pres">
      <dgm:prSet presAssocID="{1AF61A74-FB4A-411C-9834-6DECBF9E9A06}" presName="parTx" presStyleLbl="alignNode1" presStyleIdx="1" presStyleCnt="3" custLinFactNeighborX="-6334" custLinFactNeighborY="-84950">
        <dgm:presLayoutVars>
          <dgm:chMax val="0"/>
          <dgm:chPref val="0"/>
          <dgm:bulletEnabled val="1"/>
        </dgm:presLayoutVars>
      </dgm:prSet>
      <dgm:spPr/>
    </dgm:pt>
    <dgm:pt modelId="{56252152-8B84-44F5-80F6-61C5D630C1A8}" type="pres">
      <dgm:prSet presAssocID="{1AF61A74-FB4A-411C-9834-6DECBF9E9A06}" presName="desTx" presStyleLbl="alignAccFollowNode1" presStyleIdx="1" presStyleCnt="3" custLinFactNeighborX="-6334" custLinFactNeighborY="-43476">
        <dgm:presLayoutVars>
          <dgm:bulletEnabled val="1"/>
        </dgm:presLayoutVars>
      </dgm:prSet>
      <dgm:spPr/>
    </dgm:pt>
    <dgm:pt modelId="{08D28FBC-2CEB-40CE-B8C2-0CAE2C9CCB0B}" type="pres">
      <dgm:prSet presAssocID="{0F2E7FE2-468D-4045-A23F-BC616BFEBD45}" presName="space" presStyleCnt="0"/>
      <dgm:spPr/>
    </dgm:pt>
    <dgm:pt modelId="{1B6125DD-4963-45D5-AA2F-E6D20BD723BB}" type="pres">
      <dgm:prSet presAssocID="{655AE173-8E75-4BAA-913E-51465D02BB3F}" presName="composite" presStyleCnt="0"/>
      <dgm:spPr/>
    </dgm:pt>
    <dgm:pt modelId="{20C0ACC2-32EC-4366-8A85-39F386F27F72}" type="pres">
      <dgm:prSet presAssocID="{655AE173-8E75-4BAA-913E-51465D02BB3F}" presName="parTx" presStyleLbl="alignNode1" presStyleIdx="2" presStyleCnt="3" custLinFactX="-20334" custLinFactY="100000" custLinFactNeighborX="-100000" custLinFactNeighborY="126325">
        <dgm:presLayoutVars>
          <dgm:chMax val="0"/>
          <dgm:chPref val="0"/>
          <dgm:bulletEnabled val="1"/>
        </dgm:presLayoutVars>
      </dgm:prSet>
      <dgm:spPr/>
    </dgm:pt>
    <dgm:pt modelId="{EC056E4D-ED64-42D2-8295-792E616811C4}" type="pres">
      <dgm:prSet presAssocID="{655AE173-8E75-4BAA-913E-51465D02BB3F}" presName="desTx" presStyleLbl="alignAccFollowNode1" presStyleIdx="2" presStyleCnt="3" custLinFactX="-20334" custLinFactY="15831" custLinFactNeighborX="-100000" custLinFactNeighborY="100000">
        <dgm:presLayoutVars>
          <dgm:bulletEnabled val="1"/>
        </dgm:presLayoutVars>
      </dgm:prSet>
      <dgm:spPr/>
    </dgm:pt>
  </dgm:ptLst>
  <dgm:cxnLst>
    <dgm:cxn modelId="{F26FE219-DB54-4C5F-9FE9-9A8F5EF8488B}" srcId="{591ACC62-F1D4-448C-B7F2-610EDE6783AE}" destId="{1AF61A74-FB4A-411C-9834-6DECBF9E9A06}" srcOrd="1" destOrd="0" parTransId="{F5901553-85D1-4D3B-8F6B-82A14733623B}" sibTransId="{0F2E7FE2-468D-4045-A23F-BC616BFEBD45}"/>
    <dgm:cxn modelId="{1112E61C-E827-4DED-8F68-AAED64F3E9AC}" type="presOf" srcId="{5530BA2D-2368-43BF-A290-1BCB5B843B3D}" destId="{EC056E4D-ED64-42D2-8295-792E616811C4}" srcOrd="0" destOrd="0" presId="urn:microsoft.com/office/officeart/2005/8/layout/hList1"/>
    <dgm:cxn modelId="{3FFCCA22-0319-4F72-B6D6-324A42F4C1C8}" srcId="{655AE173-8E75-4BAA-913E-51465D02BB3F}" destId="{5530BA2D-2368-43BF-A290-1BCB5B843B3D}" srcOrd="0" destOrd="0" parTransId="{B1F91D38-434B-4D7C-8B44-41CB6B25B70F}" sibTransId="{C0C6BAF3-275C-4FB9-BFB6-035A28465C72}"/>
    <dgm:cxn modelId="{FB632F71-5CCB-452A-956A-2BE41346F9BF}" srcId="{A74A6373-6F3F-41B2-B467-1C279E280121}" destId="{F55E0FC0-180A-4A7F-98C1-9D156A736DBD}" srcOrd="0" destOrd="0" parTransId="{49D80D2B-A38D-459F-95E8-0CF49BCFA4E9}" sibTransId="{30F6CF2E-8A8F-4918-BF19-C8957FB52E0F}"/>
    <dgm:cxn modelId="{BB43D972-7ECA-469F-9BD1-D4DCC8071EEF}" srcId="{1AF61A74-FB4A-411C-9834-6DECBF9E9A06}" destId="{593867E8-A4E3-4B43-AB28-B36AA56A18C6}" srcOrd="0" destOrd="0" parTransId="{77FBFBF6-0111-4297-AEC7-94348E43B37F}" sibTransId="{40CA1C8E-6D6A-4C28-9A29-6AE32F5F44C0}"/>
    <dgm:cxn modelId="{A48AC5A5-BFDE-4F18-8122-8A2DE500D541}" type="presOf" srcId="{A74A6373-6F3F-41B2-B467-1C279E280121}" destId="{3EA4598A-6658-4C3E-B1B2-180562EA0944}" srcOrd="0" destOrd="0" presId="urn:microsoft.com/office/officeart/2005/8/layout/hList1"/>
    <dgm:cxn modelId="{A520A5B3-F372-4182-AA41-C078F2E9909B}" srcId="{591ACC62-F1D4-448C-B7F2-610EDE6783AE}" destId="{A74A6373-6F3F-41B2-B467-1C279E280121}" srcOrd="0" destOrd="0" parTransId="{2E95FF5D-6E2D-43E8-A031-DB2DA5504A89}" sibTransId="{DE119CFE-CE6E-4486-BC23-E11055B11E58}"/>
    <dgm:cxn modelId="{EC82EFB4-B013-4E30-9A34-38D8D8B6B3F5}" type="presOf" srcId="{F55E0FC0-180A-4A7F-98C1-9D156A736DBD}" destId="{699592EA-7340-4E74-907C-08EA063FE7A1}" srcOrd="0" destOrd="0" presId="urn:microsoft.com/office/officeart/2005/8/layout/hList1"/>
    <dgm:cxn modelId="{0366C3CC-19C2-49D2-863F-93557D02CFE0}" type="presOf" srcId="{591ACC62-F1D4-448C-B7F2-610EDE6783AE}" destId="{0CE93988-47F7-4862-86DE-7DDA0FA3BAF7}" srcOrd="0" destOrd="0" presId="urn:microsoft.com/office/officeart/2005/8/layout/hList1"/>
    <dgm:cxn modelId="{D74434D2-9EFD-474F-A66D-1F2EBE921A32}" type="presOf" srcId="{593867E8-A4E3-4B43-AB28-B36AA56A18C6}" destId="{56252152-8B84-44F5-80F6-61C5D630C1A8}" srcOrd="0" destOrd="0" presId="urn:microsoft.com/office/officeart/2005/8/layout/hList1"/>
    <dgm:cxn modelId="{534504E1-1556-4C64-A50B-AEF70927CB63}" type="presOf" srcId="{1AF61A74-FB4A-411C-9834-6DECBF9E9A06}" destId="{9CA70E69-4A35-414E-BCF8-2A1D61775319}" srcOrd="0" destOrd="0" presId="urn:microsoft.com/office/officeart/2005/8/layout/hList1"/>
    <dgm:cxn modelId="{B1E5BAE9-A6B1-4C06-A89A-4B10CB27EDF2}" type="presOf" srcId="{655AE173-8E75-4BAA-913E-51465D02BB3F}" destId="{20C0ACC2-32EC-4366-8A85-39F386F27F72}" srcOrd="0" destOrd="0" presId="urn:microsoft.com/office/officeart/2005/8/layout/hList1"/>
    <dgm:cxn modelId="{A03824ED-AAF2-4C86-99CF-8DE66685DE15}" srcId="{591ACC62-F1D4-448C-B7F2-610EDE6783AE}" destId="{655AE173-8E75-4BAA-913E-51465D02BB3F}" srcOrd="2" destOrd="0" parTransId="{15738089-2631-409F-9574-DD0D0D2E284D}" sibTransId="{68BCEF33-CCD1-42F4-BBA6-6F8A36C92525}"/>
    <dgm:cxn modelId="{4ED0A5A4-A03F-4343-9275-66DBB116D74E}" type="presParOf" srcId="{0CE93988-47F7-4862-86DE-7DDA0FA3BAF7}" destId="{A5D6204B-7374-429D-AD94-6F838CBDBD4B}" srcOrd="0" destOrd="0" presId="urn:microsoft.com/office/officeart/2005/8/layout/hList1"/>
    <dgm:cxn modelId="{AF6B4C27-C0C0-411C-94C9-42BEFB0AF5FE}" type="presParOf" srcId="{A5D6204B-7374-429D-AD94-6F838CBDBD4B}" destId="{3EA4598A-6658-4C3E-B1B2-180562EA0944}" srcOrd="0" destOrd="0" presId="urn:microsoft.com/office/officeart/2005/8/layout/hList1"/>
    <dgm:cxn modelId="{0A08C088-0B0E-4E13-871E-223C53BBEEBA}" type="presParOf" srcId="{A5D6204B-7374-429D-AD94-6F838CBDBD4B}" destId="{699592EA-7340-4E74-907C-08EA063FE7A1}" srcOrd="1" destOrd="0" presId="urn:microsoft.com/office/officeart/2005/8/layout/hList1"/>
    <dgm:cxn modelId="{1DF8DE6D-872D-49DD-B0CF-052EAFA7A880}" type="presParOf" srcId="{0CE93988-47F7-4862-86DE-7DDA0FA3BAF7}" destId="{4A1B5524-692F-4B68-B0BD-DA13011D7E4E}" srcOrd="1" destOrd="0" presId="urn:microsoft.com/office/officeart/2005/8/layout/hList1"/>
    <dgm:cxn modelId="{D8F668D8-B17B-4F68-9C69-A51E1EB31EE8}" type="presParOf" srcId="{0CE93988-47F7-4862-86DE-7DDA0FA3BAF7}" destId="{E60A692C-56B3-4037-9FEC-37EAEEE7BDDC}" srcOrd="2" destOrd="0" presId="urn:microsoft.com/office/officeart/2005/8/layout/hList1"/>
    <dgm:cxn modelId="{4C257901-EB5E-4606-A4CA-686B5B8D6A2F}" type="presParOf" srcId="{E60A692C-56B3-4037-9FEC-37EAEEE7BDDC}" destId="{9CA70E69-4A35-414E-BCF8-2A1D61775319}" srcOrd="0" destOrd="0" presId="urn:microsoft.com/office/officeart/2005/8/layout/hList1"/>
    <dgm:cxn modelId="{B9D92795-BB0B-471F-9509-F91C189C5931}" type="presParOf" srcId="{E60A692C-56B3-4037-9FEC-37EAEEE7BDDC}" destId="{56252152-8B84-44F5-80F6-61C5D630C1A8}" srcOrd="1" destOrd="0" presId="urn:microsoft.com/office/officeart/2005/8/layout/hList1"/>
    <dgm:cxn modelId="{C747FBB9-B3B8-4F81-B62C-A8BEBE0A230B}" type="presParOf" srcId="{0CE93988-47F7-4862-86DE-7DDA0FA3BAF7}" destId="{08D28FBC-2CEB-40CE-B8C2-0CAE2C9CCB0B}" srcOrd="3" destOrd="0" presId="urn:microsoft.com/office/officeart/2005/8/layout/hList1"/>
    <dgm:cxn modelId="{3AF94A8C-ABEF-4318-9ABB-F2E41C16642A}" type="presParOf" srcId="{0CE93988-47F7-4862-86DE-7DDA0FA3BAF7}" destId="{1B6125DD-4963-45D5-AA2F-E6D20BD723BB}" srcOrd="4" destOrd="0" presId="urn:microsoft.com/office/officeart/2005/8/layout/hList1"/>
    <dgm:cxn modelId="{C1A3CB9E-0A0F-4EF7-A763-8A6E2FA13791}" type="presParOf" srcId="{1B6125DD-4963-45D5-AA2F-E6D20BD723BB}" destId="{20C0ACC2-32EC-4366-8A85-39F386F27F72}" srcOrd="0" destOrd="0" presId="urn:microsoft.com/office/officeart/2005/8/layout/hList1"/>
    <dgm:cxn modelId="{F25B7E3D-F8D0-4786-8D8B-80524273633B}" type="presParOf" srcId="{1B6125DD-4963-45D5-AA2F-E6D20BD723BB}" destId="{EC056E4D-ED64-42D2-8295-792E616811C4}"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BC3E22-00A8-4C20-AB88-2295934D3292}" type="doc">
      <dgm:prSet loTypeId="urn:microsoft.com/office/officeart/2005/8/layout/process1" loCatId="process" qsTypeId="urn:microsoft.com/office/officeart/2005/8/quickstyle/simple1" qsCatId="simple" csTypeId="urn:microsoft.com/office/officeart/2005/8/colors/accent1_2" csCatId="accent1" phldr="1"/>
      <dgm:spPr/>
    </dgm:pt>
    <dgm:pt modelId="{3A26FF9A-9BDF-406A-BBE7-B96436470ECE}">
      <dgm:prSet phldrT="[Text]"/>
      <dgm:spPr/>
      <dgm:t>
        <a:bodyPr/>
        <a:lstStyle/>
        <a:p>
          <a:r>
            <a:rPr lang="en-US" dirty="0"/>
            <a:t>Business Understanding</a:t>
          </a:r>
        </a:p>
      </dgm:t>
    </dgm:pt>
    <dgm:pt modelId="{6D91378F-48FA-44FD-8F73-497D3FAF91AF}" type="parTrans" cxnId="{D23BB0D0-6DDD-4C3C-A986-CFD9797A2DA3}">
      <dgm:prSet/>
      <dgm:spPr/>
      <dgm:t>
        <a:bodyPr/>
        <a:lstStyle/>
        <a:p>
          <a:endParaRPr lang="en-US"/>
        </a:p>
      </dgm:t>
    </dgm:pt>
    <dgm:pt modelId="{31F781EE-F56A-49F9-ADAA-24C7D4B33BCF}" type="sibTrans" cxnId="{D23BB0D0-6DDD-4C3C-A986-CFD9797A2DA3}">
      <dgm:prSet/>
      <dgm:spPr/>
      <dgm:t>
        <a:bodyPr/>
        <a:lstStyle/>
        <a:p>
          <a:endParaRPr lang="en-US"/>
        </a:p>
      </dgm:t>
    </dgm:pt>
    <dgm:pt modelId="{9178137E-ECD7-4B0C-8AEC-A7F060E4F9BD}">
      <dgm:prSet phldrT="[Text]"/>
      <dgm:spPr/>
      <dgm:t>
        <a:bodyPr/>
        <a:lstStyle/>
        <a:p>
          <a:r>
            <a:rPr lang="en-US" dirty="0"/>
            <a:t>Data Acquisition, Understanding</a:t>
          </a:r>
        </a:p>
      </dgm:t>
    </dgm:pt>
    <dgm:pt modelId="{AAF276E4-2DB0-46B3-BD20-C51F86C5A7B3}" type="parTrans" cxnId="{740A054D-F5B3-4AAB-9C72-290C1B24EF00}">
      <dgm:prSet/>
      <dgm:spPr/>
      <dgm:t>
        <a:bodyPr/>
        <a:lstStyle/>
        <a:p>
          <a:endParaRPr lang="en-US"/>
        </a:p>
      </dgm:t>
    </dgm:pt>
    <dgm:pt modelId="{AA2B6AF1-972F-425F-89BA-0E54C50672B8}" type="sibTrans" cxnId="{740A054D-F5B3-4AAB-9C72-290C1B24EF00}">
      <dgm:prSet/>
      <dgm:spPr/>
      <dgm:t>
        <a:bodyPr/>
        <a:lstStyle/>
        <a:p>
          <a:endParaRPr lang="en-US"/>
        </a:p>
      </dgm:t>
    </dgm:pt>
    <dgm:pt modelId="{182FD79C-79A4-45B9-A513-39FEA66EA287}">
      <dgm:prSet phldrT="[Text]"/>
      <dgm:spPr/>
      <dgm:t>
        <a:bodyPr/>
        <a:lstStyle/>
        <a:p>
          <a:r>
            <a:rPr lang="en-US" dirty="0"/>
            <a:t>Modeling</a:t>
          </a:r>
        </a:p>
      </dgm:t>
    </dgm:pt>
    <dgm:pt modelId="{50D1A5ED-B095-4BD5-BD13-C1A73961BCAD}" type="parTrans" cxnId="{14A175AB-CEAD-4AF8-B645-34EFA1871276}">
      <dgm:prSet/>
      <dgm:spPr/>
      <dgm:t>
        <a:bodyPr/>
        <a:lstStyle/>
        <a:p>
          <a:endParaRPr lang="en-US"/>
        </a:p>
      </dgm:t>
    </dgm:pt>
    <dgm:pt modelId="{54AD62FA-0488-414C-9201-A4C2218710F7}" type="sibTrans" cxnId="{14A175AB-CEAD-4AF8-B645-34EFA1871276}">
      <dgm:prSet/>
      <dgm:spPr/>
      <dgm:t>
        <a:bodyPr/>
        <a:lstStyle/>
        <a:p>
          <a:endParaRPr lang="en-US"/>
        </a:p>
      </dgm:t>
    </dgm:pt>
    <dgm:pt modelId="{ED7BAE1F-12EB-498F-B4AC-13CAE214FD9F}">
      <dgm:prSet phldrT="[Text]"/>
      <dgm:spPr/>
      <dgm:t>
        <a:bodyPr/>
        <a:lstStyle/>
        <a:p>
          <a:r>
            <a:rPr lang="en-US" dirty="0"/>
            <a:t>Deployment</a:t>
          </a:r>
        </a:p>
      </dgm:t>
    </dgm:pt>
    <dgm:pt modelId="{3BD4B81C-4A67-40D7-9369-9EEFDF09B703}" type="parTrans" cxnId="{C776424A-3EFB-4AF3-A7FE-4CDEE2AE77D8}">
      <dgm:prSet/>
      <dgm:spPr/>
      <dgm:t>
        <a:bodyPr/>
        <a:lstStyle/>
        <a:p>
          <a:endParaRPr lang="en-US"/>
        </a:p>
      </dgm:t>
    </dgm:pt>
    <dgm:pt modelId="{D9D1C3BC-387D-46DE-8362-F9E9D7675931}" type="sibTrans" cxnId="{C776424A-3EFB-4AF3-A7FE-4CDEE2AE77D8}">
      <dgm:prSet/>
      <dgm:spPr/>
      <dgm:t>
        <a:bodyPr/>
        <a:lstStyle/>
        <a:p>
          <a:endParaRPr lang="en-US"/>
        </a:p>
      </dgm:t>
    </dgm:pt>
    <dgm:pt modelId="{D31F9F4E-8B69-4025-A2D4-BEA52738A289}">
      <dgm:prSet phldrT="[Text]"/>
      <dgm:spPr/>
      <dgm:t>
        <a:bodyPr/>
        <a:lstStyle/>
        <a:p>
          <a:r>
            <a:rPr lang="en-US" dirty="0"/>
            <a:t>Acceptance</a:t>
          </a:r>
        </a:p>
      </dgm:t>
    </dgm:pt>
    <dgm:pt modelId="{561951A7-B3F9-40C2-802C-DB3CBA465742}" type="parTrans" cxnId="{7A3A8FCB-4DD8-45E1-9D7B-3911513292D2}">
      <dgm:prSet/>
      <dgm:spPr/>
      <dgm:t>
        <a:bodyPr/>
        <a:lstStyle/>
        <a:p>
          <a:endParaRPr lang="en-US"/>
        </a:p>
      </dgm:t>
    </dgm:pt>
    <dgm:pt modelId="{12E96380-C6AD-4DB2-9C0C-2925D1538991}" type="sibTrans" cxnId="{7A3A8FCB-4DD8-45E1-9D7B-3911513292D2}">
      <dgm:prSet/>
      <dgm:spPr/>
      <dgm:t>
        <a:bodyPr/>
        <a:lstStyle/>
        <a:p>
          <a:endParaRPr lang="en-US"/>
        </a:p>
      </dgm:t>
    </dgm:pt>
    <dgm:pt modelId="{FA7D4CF5-02D9-4A91-8B41-C94E5C37126A}">
      <dgm:prSet phldrT="[Text]"/>
      <dgm:spPr/>
      <dgm:t>
        <a:bodyPr/>
        <a:lstStyle/>
        <a:p>
          <a:r>
            <a:rPr lang="en-US" dirty="0"/>
            <a:t>Scoping</a:t>
          </a:r>
        </a:p>
      </dgm:t>
    </dgm:pt>
    <dgm:pt modelId="{B00116FB-BA77-4ED5-9505-47C3908D8271}" type="parTrans" cxnId="{CEA4CE42-B96F-4251-BFFC-D2DEF06BD3D4}">
      <dgm:prSet/>
      <dgm:spPr/>
      <dgm:t>
        <a:bodyPr/>
        <a:lstStyle/>
        <a:p>
          <a:endParaRPr lang="en-US"/>
        </a:p>
      </dgm:t>
    </dgm:pt>
    <dgm:pt modelId="{AA332A3C-2669-427E-A878-3F800A582D2B}" type="sibTrans" cxnId="{CEA4CE42-B96F-4251-BFFC-D2DEF06BD3D4}">
      <dgm:prSet/>
      <dgm:spPr/>
      <dgm:t>
        <a:bodyPr/>
        <a:lstStyle/>
        <a:p>
          <a:endParaRPr lang="en-US"/>
        </a:p>
      </dgm:t>
    </dgm:pt>
    <dgm:pt modelId="{8F20F604-2B32-44FD-81C2-4734B81743E2}">
      <dgm:prSet phldrT="[Text]"/>
      <dgm:spPr/>
      <dgm:t>
        <a:bodyPr/>
        <a:lstStyle/>
        <a:p>
          <a:r>
            <a:rPr lang="en-US" dirty="0"/>
            <a:t>Provision Resources</a:t>
          </a:r>
        </a:p>
      </dgm:t>
    </dgm:pt>
    <dgm:pt modelId="{93FDF792-6165-48D0-A52C-CFBDD721865E}" type="parTrans" cxnId="{1A6676ED-7A05-4610-840A-F086F497E079}">
      <dgm:prSet/>
      <dgm:spPr/>
      <dgm:t>
        <a:bodyPr/>
        <a:lstStyle/>
        <a:p>
          <a:endParaRPr lang="en-US"/>
        </a:p>
      </dgm:t>
    </dgm:pt>
    <dgm:pt modelId="{EFA2F057-EC1F-410B-8A6B-E2358B5584C5}" type="sibTrans" cxnId="{1A6676ED-7A05-4610-840A-F086F497E079}">
      <dgm:prSet/>
      <dgm:spPr/>
      <dgm:t>
        <a:bodyPr/>
        <a:lstStyle/>
        <a:p>
          <a:endParaRPr lang="en-US"/>
        </a:p>
      </dgm:t>
    </dgm:pt>
    <dgm:pt modelId="{53A55682-D5B9-4DAF-BB58-11FC518B5D1D}">
      <dgm:prSet phldrT="[Text]"/>
      <dgm:spPr/>
      <dgm:t>
        <a:bodyPr/>
        <a:lstStyle/>
        <a:p>
          <a:r>
            <a:rPr lang="en-US" dirty="0"/>
            <a:t>Ingest</a:t>
          </a:r>
        </a:p>
      </dgm:t>
    </dgm:pt>
    <dgm:pt modelId="{1562193F-AB77-4094-93B7-CB98C1EC6100}" type="parTrans" cxnId="{9E76A036-12CC-401A-B34C-6C0118935659}">
      <dgm:prSet/>
      <dgm:spPr/>
      <dgm:t>
        <a:bodyPr/>
        <a:lstStyle/>
        <a:p>
          <a:endParaRPr lang="en-US"/>
        </a:p>
      </dgm:t>
    </dgm:pt>
    <dgm:pt modelId="{78EE5273-2716-4529-B9C3-C34F39850ECC}" type="sibTrans" cxnId="{9E76A036-12CC-401A-B34C-6C0118935659}">
      <dgm:prSet/>
      <dgm:spPr/>
      <dgm:t>
        <a:bodyPr/>
        <a:lstStyle/>
        <a:p>
          <a:endParaRPr lang="en-US"/>
        </a:p>
      </dgm:t>
    </dgm:pt>
    <dgm:pt modelId="{989C61E5-7DB9-494F-8035-B030BCE08A81}">
      <dgm:prSet phldrT="[Text]"/>
      <dgm:spPr/>
      <dgm:t>
        <a:bodyPr/>
        <a:lstStyle/>
        <a:p>
          <a:r>
            <a:rPr lang="en-US" dirty="0"/>
            <a:t>Exploration</a:t>
          </a:r>
        </a:p>
      </dgm:t>
    </dgm:pt>
    <dgm:pt modelId="{E0032440-B681-4CC6-A9D9-A27D99B18EB0}" type="parTrans" cxnId="{0B8A74DA-D828-4190-B702-F7C2E4734B2C}">
      <dgm:prSet/>
      <dgm:spPr/>
      <dgm:t>
        <a:bodyPr/>
        <a:lstStyle/>
        <a:p>
          <a:endParaRPr lang="en-US"/>
        </a:p>
      </dgm:t>
    </dgm:pt>
    <dgm:pt modelId="{DD80C082-D006-4A62-8E24-6E08392A3F13}" type="sibTrans" cxnId="{0B8A74DA-D828-4190-B702-F7C2E4734B2C}">
      <dgm:prSet/>
      <dgm:spPr/>
      <dgm:t>
        <a:bodyPr/>
        <a:lstStyle/>
        <a:p>
          <a:endParaRPr lang="en-US"/>
        </a:p>
      </dgm:t>
    </dgm:pt>
    <dgm:pt modelId="{B6C77FFC-C4E9-4883-81E4-01DA954BC15F}">
      <dgm:prSet phldrT="[Text]"/>
      <dgm:spPr/>
      <dgm:t>
        <a:bodyPr/>
        <a:lstStyle/>
        <a:p>
          <a:r>
            <a:rPr lang="en-US" dirty="0"/>
            <a:t>Feature Engineering</a:t>
          </a:r>
        </a:p>
      </dgm:t>
    </dgm:pt>
    <dgm:pt modelId="{3F9496EE-C4DD-4CF4-A7EF-375E47EFB413}" type="parTrans" cxnId="{04335E8C-01E1-4F05-B09B-BA09C4EA11C9}">
      <dgm:prSet/>
      <dgm:spPr/>
      <dgm:t>
        <a:bodyPr/>
        <a:lstStyle/>
        <a:p>
          <a:endParaRPr lang="en-US"/>
        </a:p>
      </dgm:t>
    </dgm:pt>
    <dgm:pt modelId="{99B3EE1D-A0B6-4BD8-BF74-27E72140B5CE}" type="sibTrans" cxnId="{04335E8C-01E1-4F05-B09B-BA09C4EA11C9}">
      <dgm:prSet/>
      <dgm:spPr/>
      <dgm:t>
        <a:bodyPr/>
        <a:lstStyle/>
        <a:p>
          <a:endParaRPr lang="en-US"/>
        </a:p>
      </dgm:t>
    </dgm:pt>
    <dgm:pt modelId="{3948B3F6-7F73-4316-B21F-2A3D83639848}">
      <dgm:prSet phldrT="[Text]"/>
      <dgm:spPr/>
      <dgm:t>
        <a:bodyPr/>
        <a:lstStyle/>
        <a:p>
          <a:r>
            <a:rPr lang="en-US" dirty="0"/>
            <a:t>Model Development</a:t>
          </a:r>
        </a:p>
      </dgm:t>
    </dgm:pt>
    <dgm:pt modelId="{391230C4-EAF4-42AB-A673-3EB6632859C5}" type="parTrans" cxnId="{87052BA4-487D-4ABD-8DA9-7019C3B2448C}">
      <dgm:prSet/>
      <dgm:spPr/>
      <dgm:t>
        <a:bodyPr/>
        <a:lstStyle/>
        <a:p>
          <a:endParaRPr lang="en-US"/>
        </a:p>
      </dgm:t>
    </dgm:pt>
    <dgm:pt modelId="{5E29379D-1B9C-45F1-B4EB-6685217A1E6D}" type="sibTrans" cxnId="{87052BA4-487D-4ABD-8DA9-7019C3B2448C}">
      <dgm:prSet/>
      <dgm:spPr/>
      <dgm:t>
        <a:bodyPr/>
        <a:lstStyle/>
        <a:p>
          <a:endParaRPr lang="en-US"/>
        </a:p>
      </dgm:t>
    </dgm:pt>
    <dgm:pt modelId="{57B4383B-7C0C-4C95-B429-821118AD7500}">
      <dgm:prSet phldrT="[Text]"/>
      <dgm:spPr/>
      <dgm:t>
        <a:bodyPr/>
        <a:lstStyle/>
        <a:p>
          <a:r>
            <a:rPr lang="en-US" dirty="0"/>
            <a:t>Evaluation</a:t>
          </a:r>
        </a:p>
      </dgm:t>
    </dgm:pt>
    <dgm:pt modelId="{A39534FE-2FDC-4258-8EF4-A7329C3F1B97}" type="parTrans" cxnId="{859C13C4-E820-45DF-9F07-B81C9AD02BAC}">
      <dgm:prSet/>
      <dgm:spPr/>
      <dgm:t>
        <a:bodyPr/>
        <a:lstStyle/>
        <a:p>
          <a:endParaRPr lang="en-US"/>
        </a:p>
      </dgm:t>
    </dgm:pt>
    <dgm:pt modelId="{6C4814BA-CD08-4912-8906-52B3A83EBC0F}" type="sibTrans" cxnId="{859C13C4-E820-45DF-9F07-B81C9AD02BAC}">
      <dgm:prSet/>
      <dgm:spPr/>
      <dgm:t>
        <a:bodyPr/>
        <a:lstStyle/>
        <a:p>
          <a:endParaRPr lang="en-US"/>
        </a:p>
      </dgm:t>
    </dgm:pt>
    <dgm:pt modelId="{C6EF0F32-149F-451E-8367-D4BA8E6F0EE9}">
      <dgm:prSet phldrT="[Text]"/>
      <dgm:spPr/>
      <dgm:t>
        <a:bodyPr/>
        <a:lstStyle/>
        <a:p>
          <a:r>
            <a:rPr lang="en-US" dirty="0"/>
            <a:t>Model</a:t>
          </a:r>
        </a:p>
      </dgm:t>
    </dgm:pt>
    <dgm:pt modelId="{1CEE6A33-AE85-4C66-A2F0-DEB1FD8A993F}" type="parTrans" cxnId="{FD11526D-9785-4838-BB1D-2C6B4BC305CD}">
      <dgm:prSet/>
      <dgm:spPr/>
      <dgm:t>
        <a:bodyPr/>
        <a:lstStyle/>
        <a:p>
          <a:endParaRPr lang="en-US"/>
        </a:p>
      </dgm:t>
    </dgm:pt>
    <dgm:pt modelId="{6A73AB9F-9079-43DA-927E-CC9433B6D2DF}" type="sibTrans" cxnId="{FD11526D-9785-4838-BB1D-2C6B4BC305CD}">
      <dgm:prSet/>
      <dgm:spPr/>
      <dgm:t>
        <a:bodyPr/>
        <a:lstStyle/>
        <a:p>
          <a:endParaRPr lang="en-US"/>
        </a:p>
      </dgm:t>
    </dgm:pt>
    <dgm:pt modelId="{D81D40B9-2583-4787-A8DF-8C73E2C3F45F}">
      <dgm:prSet phldrT="[Text]"/>
      <dgm:spPr/>
      <dgm:t>
        <a:bodyPr/>
        <a:lstStyle/>
        <a:p>
          <a:r>
            <a:rPr lang="en-US" dirty="0"/>
            <a:t>Production Pipeline</a:t>
          </a:r>
        </a:p>
      </dgm:t>
    </dgm:pt>
    <dgm:pt modelId="{380C8DBE-082A-4602-A2C0-C4BC7682B1E7}" type="parTrans" cxnId="{E8456C29-9A8A-4AEA-812E-191AF9230603}">
      <dgm:prSet/>
      <dgm:spPr/>
      <dgm:t>
        <a:bodyPr/>
        <a:lstStyle/>
        <a:p>
          <a:endParaRPr lang="en-US"/>
        </a:p>
      </dgm:t>
    </dgm:pt>
    <dgm:pt modelId="{D0F61856-1831-4A9F-B16B-5842C93CFA14}" type="sibTrans" cxnId="{E8456C29-9A8A-4AEA-812E-191AF9230603}">
      <dgm:prSet/>
      <dgm:spPr/>
      <dgm:t>
        <a:bodyPr/>
        <a:lstStyle/>
        <a:p>
          <a:endParaRPr lang="en-US"/>
        </a:p>
      </dgm:t>
    </dgm:pt>
    <dgm:pt modelId="{2C277D2C-DC08-40BC-A14A-84539312BB9D}">
      <dgm:prSet phldrT="[Text]"/>
      <dgm:spPr/>
      <dgm:t>
        <a:bodyPr/>
        <a:lstStyle/>
        <a:p>
          <a:r>
            <a:rPr lang="en-US" dirty="0"/>
            <a:t>Monitor</a:t>
          </a:r>
        </a:p>
      </dgm:t>
    </dgm:pt>
    <dgm:pt modelId="{20CAFBA5-2C26-430B-B8B7-7CF82020DF91}" type="parTrans" cxnId="{EA7FF409-428C-419A-86F7-F24F8E413780}">
      <dgm:prSet/>
      <dgm:spPr/>
      <dgm:t>
        <a:bodyPr/>
        <a:lstStyle/>
        <a:p>
          <a:endParaRPr lang="en-US"/>
        </a:p>
      </dgm:t>
    </dgm:pt>
    <dgm:pt modelId="{60867E91-A662-446B-B174-4386F1666F64}" type="sibTrans" cxnId="{EA7FF409-428C-419A-86F7-F24F8E413780}">
      <dgm:prSet/>
      <dgm:spPr/>
      <dgm:t>
        <a:bodyPr/>
        <a:lstStyle/>
        <a:p>
          <a:endParaRPr lang="en-US"/>
        </a:p>
      </dgm:t>
    </dgm:pt>
    <dgm:pt modelId="{F1CCC1E3-D84E-43C2-A836-5D0E5F280E6F}">
      <dgm:prSet phldrT="[Text]"/>
      <dgm:spPr/>
      <dgm:t>
        <a:bodyPr/>
        <a:lstStyle/>
        <a:p>
          <a:r>
            <a:rPr lang="en-US" dirty="0"/>
            <a:t>Finalize Documents</a:t>
          </a:r>
        </a:p>
      </dgm:t>
    </dgm:pt>
    <dgm:pt modelId="{C65D810D-B36D-461A-8E25-968F07CED119}" type="parTrans" cxnId="{DD27C345-E21E-42F8-AFC2-3F14D3AA7F49}">
      <dgm:prSet/>
      <dgm:spPr/>
      <dgm:t>
        <a:bodyPr/>
        <a:lstStyle/>
        <a:p>
          <a:endParaRPr lang="en-US"/>
        </a:p>
      </dgm:t>
    </dgm:pt>
    <dgm:pt modelId="{CF9C8DF7-F66A-4E93-ADAC-943E22E71F76}" type="sibTrans" cxnId="{DD27C345-E21E-42F8-AFC2-3F14D3AA7F49}">
      <dgm:prSet/>
      <dgm:spPr/>
      <dgm:t>
        <a:bodyPr/>
        <a:lstStyle/>
        <a:p>
          <a:endParaRPr lang="en-US"/>
        </a:p>
      </dgm:t>
    </dgm:pt>
    <dgm:pt modelId="{1496888B-F4C8-4E5B-9418-5353522EE8A6}">
      <dgm:prSet phldrT="[Text]"/>
      <dgm:spPr/>
      <dgm:t>
        <a:bodyPr/>
        <a:lstStyle/>
        <a:p>
          <a:r>
            <a:rPr lang="en-US" dirty="0"/>
            <a:t>Free Resources</a:t>
          </a:r>
        </a:p>
      </dgm:t>
    </dgm:pt>
    <dgm:pt modelId="{C08D3499-9E29-481F-8E1D-7E7AE9C86867}" type="parTrans" cxnId="{16C3D089-9CE1-4563-9919-B0F288A95D30}">
      <dgm:prSet/>
      <dgm:spPr/>
      <dgm:t>
        <a:bodyPr/>
        <a:lstStyle/>
        <a:p>
          <a:endParaRPr lang="en-US"/>
        </a:p>
      </dgm:t>
    </dgm:pt>
    <dgm:pt modelId="{613E23F9-240B-40DB-B573-B013E1BD0584}" type="sibTrans" cxnId="{16C3D089-9CE1-4563-9919-B0F288A95D30}">
      <dgm:prSet/>
      <dgm:spPr/>
      <dgm:t>
        <a:bodyPr/>
        <a:lstStyle/>
        <a:p>
          <a:endParaRPr lang="en-US"/>
        </a:p>
      </dgm:t>
    </dgm:pt>
    <dgm:pt modelId="{72550A37-8388-4511-ABBA-791E85B70919}">
      <dgm:prSet phldrT="[Text]"/>
      <dgm:spPr/>
      <dgm:t>
        <a:bodyPr/>
        <a:lstStyle/>
        <a:p>
          <a:r>
            <a:rPr lang="en-US" dirty="0"/>
            <a:t>Charter</a:t>
          </a:r>
        </a:p>
      </dgm:t>
    </dgm:pt>
    <dgm:pt modelId="{25153902-638A-4498-BE4A-2C2A6F8752CA}" type="parTrans" cxnId="{DD27678A-2391-49AE-8CCA-730DD0827D7E}">
      <dgm:prSet/>
      <dgm:spPr/>
      <dgm:t>
        <a:bodyPr/>
        <a:lstStyle/>
        <a:p>
          <a:endParaRPr lang="en-US"/>
        </a:p>
      </dgm:t>
    </dgm:pt>
    <dgm:pt modelId="{45B48864-C4CF-4DDA-9830-528649A5999F}" type="sibTrans" cxnId="{DD27678A-2391-49AE-8CCA-730DD0827D7E}">
      <dgm:prSet/>
      <dgm:spPr/>
      <dgm:t>
        <a:bodyPr/>
        <a:lstStyle/>
        <a:p>
          <a:endParaRPr lang="en-US"/>
        </a:p>
      </dgm:t>
    </dgm:pt>
    <dgm:pt modelId="{E7ABB1D1-FC5F-49FD-B3C9-A30110689778}">
      <dgm:prSet phldrT="[Text]"/>
      <dgm:spPr/>
      <dgm:t>
        <a:bodyPr/>
        <a:lstStyle/>
        <a:p>
          <a:r>
            <a:rPr lang="en-US" dirty="0"/>
            <a:t>Handoff</a:t>
          </a:r>
        </a:p>
      </dgm:t>
    </dgm:pt>
    <dgm:pt modelId="{C87CD19B-D607-4777-A574-7D218F49FAD2}" type="parTrans" cxnId="{EEC2E248-6ACA-4211-B235-E630BB8A25AB}">
      <dgm:prSet/>
      <dgm:spPr/>
    </dgm:pt>
    <dgm:pt modelId="{351D90CF-C845-4691-958C-5D01D3712793}" type="sibTrans" cxnId="{EEC2E248-6ACA-4211-B235-E630BB8A25AB}">
      <dgm:prSet/>
      <dgm:spPr/>
    </dgm:pt>
    <dgm:pt modelId="{F45DCB96-1BC2-4E93-B64F-1E58BC1EF541}" type="pres">
      <dgm:prSet presAssocID="{AFBC3E22-00A8-4C20-AB88-2295934D3292}" presName="Name0" presStyleCnt="0">
        <dgm:presLayoutVars>
          <dgm:dir/>
          <dgm:resizeHandles val="exact"/>
        </dgm:presLayoutVars>
      </dgm:prSet>
      <dgm:spPr/>
    </dgm:pt>
    <dgm:pt modelId="{B4603653-FFC3-4B5F-8EEB-4FEE929EBD49}" type="pres">
      <dgm:prSet presAssocID="{3A26FF9A-9BDF-406A-BBE7-B96436470ECE}" presName="node" presStyleLbl="node1" presStyleIdx="0" presStyleCnt="5">
        <dgm:presLayoutVars>
          <dgm:bulletEnabled val="1"/>
        </dgm:presLayoutVars>
      </dgm:prSet>
      <dgm:spPr/>
    </dgm:pt>
    <dgm:pt modelId="{C0AFC1CD-D3C6-42AB-837E-405271C592A0}" type="pres">
      <dgm:prSet presAssocID="{31F781EE-F56A-49F9-ADAA-24C7D4B33BCF}" presName="sibTrans" presStyleLbl="sibTrans2D1" presStyleIdx="0" presStyleCnt="4" custScaleX="186141"/>
      <dgm:spPr>
        <a:prstGeom prst="leftRightArrow">
          <a:avLst/>
        </a:prstGeom>
      </dgm:spPr>
    </dgm:pt>
    <dgm:pt modelId="{B3C58613-FEEB-4821-83FD-1DA19778F0DB}" type="pres">
      <dgm:prSet presAssocID="{31F781EE-F56A-49F9-ADAA-24C7D4B33BCF}" presName="connectorText" presStyleLbl="sibTrans2D1" presStyleIdx="0" presStyleCnt="4"/>
      <dgm:spPr/>
    </dgm:pt>
    <dgm:pt modelId="{2F868495-DE9E-44B4-BB09-2364EFAF528D}" type="pres">
      <dgm:prSet presAssocID="{9178137E-ECD7-4B0C-8AEC-A7F060E4F9BD}" presName="node" presStyleLbl="node1" presStyleIdx="1" presStyleCnt="5">
        <dgm:presLayoutVars>
          <dgm:bulletEnabled val="1"/>
        </dgm:presLayoutVars>
      </dgm:prSet>
      <dgm:spPr/>
    </dgm:pt>
    <dgm:pt modelId="{F636D2CF-7833-490C-A7E6-24CC13B9EAE0}" type="pres">
      <dgm:prSet presAssocID="{AA2B6AF1-972F-425F-89BA-0E54C50672B8}" presName="sibTrans" presStyleLbl="sibTrans2D1" presStyleIdx="1" presStyleCnt="4" custScaleX="192306"/>
      <dgm:spPr>
        <a:prstGeom prst="leftRightArrow">
          <a:avLst/>
        </a:prstGeom>
      </dgm:spPr>
    </dgm:pt>
    <dgm:pt modelId="{F8EF04A4-8C12-41DA-92A5-101665EC4A7C}" type="pres">
      <dgm:prSet presAssocID="{AA2B6AF1-972F-425F-89BA-0E54C50672B8}" presName="connectorText" presStyleLbl="sibTrans2D1" presStyleIdx="1" presStyleCnt="4"/>
      <dgm:spPr/>
    </dgm:pt>
    <dgm:pt modelId="{1679E8D9-46C8-4268-9C70-2E82E763E3A1}" type="pres">
      <dgm:prSet presAssocID="{182FD79C-79A4-45B9-A513-39FEA66EA287}" presName="node" presStyleLbl="node1" presStyleIdx="2" presStyleCnt="5">
        <dgm:presLayoutVars>
          <dgm:bulletEnabled val="1"/>
        </dgm:presLayoutVars>
      </dgm:prSet>
      <dgm:spPr/>
    </dgm:pt>
    <dgm:pt modelId="{CF8A5D05-AF7C-48F2-B589-BB2714C15407}" type="pres">
      <dgm:prSet presAssocID="{54AD62FA-0488-414C-9201-A4C2218710F7}" presName="sibTrans" presStyleLbl="sibTrans2D1" presStyleIdx="2" presStyleCnt="4"/>
      <dgm:spPr/>
    </dgm:pt>
    <dgm:pt modelId="{6B9DFB5E-69AE-46A5-AA0B-770F3AA05F67}" type="pres">
      <dgm:prSet presAssocID="{54AD62FA-0488-414C-9201-A4C2218710F7}" presName="connectorText" presStyleLbl="sibTrans2D1" presStyleIdx="2" presStyleCnt="4"/>
      <dgm:spPr/>
    </dgm:pt>
    <dgm:pt modelId="{00734565-FDB5-4956-A321-56B456409B58}" type="pres">
      <dgm:prSet presAssocID="{ED7BAE1F-12EB-498F-B4AC-13CAE214FD9F}" presName="node" presStyleLbl="node1" presStyleIdx="3" presStyleCnt="5">
        <dgm:presLayoutVars>
          <dgm:bulletEnabled val="1"/>
        </dgm:presLayoutVars>
      </dgm:prSet>
      <dgm:spPr/>
    </dgm:pt>
    <dgm:pt modelId="{65E62A1D-CCF1-4317-A9BB-DC1500962BEC}" type="pres">
      <dgm:prSet presAssocID="{D9D1C3BC-387D-46DE-8362-F9E9D7675931}" presName="sibTrans" presStyleLbl="sibTrans2D1" presStyleIdx="3" presStyleCnt="4"/>
      <dgm:spPr/>
    </dgm:pt>
    <dgm:pt modelId="{83CD03CD-F6A1-44F5-BA95-B630FA6262FA}" type="pres">
      <dgm:prSet presAssocID="{D9D1C3BC-387D-46DE-8362-F9E9D7675931}" presName="connectorText" presStyleLbl="sibTrans2D1" presStyleIdx="3" presStyleCnt="4"/>
      <dgm:spPr/>
    </dgm:pt>
    <dgm:pt modelId="{EAB0096A-E62C-4204-8CA6-46457F27DB03}" type="pres">
      <dgm:prSet presAssocID="{D31F9F4E-8B69-4025-A2D4-BEA52738A289}" presName="node" presStyleLbl="node1" presStyleIdx="4" presStyleCnt="5">
        <dgm:presLayoutVars>
          <dgm:bulletEnabled val="1"/>
        </dgm:presLayoutVars>
      </dgm:prSet>
      <dgm:spPr/>
    </dgm:pt>
  </dgm:ptLst>
  <dgm:cxnLst>
    <dgm:cxn modelId="{638D9309-D7FA-45B1-BFF2-14C74787E7E0}" type="presOf" srcId="{53A55682-D5B9-4DAF-BB58-11FC518B5D1D}" destId="{2F868495-DE9E-44B4-BB09-2364EFAF528D}" srcOrd="0" destOrd="2" presId="urn:microsoft.com/office/officeart/2005/8/layout/process1"/>
    <dgm:cxn modelId="{EA7FF409-428C-419A-86F7-F24F8E413780}" srcId="{ED7BAE1F-12EB-498F-B4AC-13CAE214FD9F}" destId="{2C277D2C-DC08-40BC-A14A-84539312BB9D}" srcOrd="2" destOrd="0" parTransId="{20CAFBA5-2C26-430B-B8B7-7CF82020DF91}" sibTransId="{60867E91-A662-446B-B174-4386F1666F64}"/>
    <dgm:cxn modelId="{84E97C11-6D92-4212-8279-E3D038C07CED}" type="presOf" srcId="{3A26FF9A-9BDF-406A-BBE7-B96436470ECE}" destId="{B4603653-FFC3-4B5F-8EEB-4FEE929EBD49}" srcOrd="0" destOrd="0" presId="urn:microsoft.com/office/officeart/2005/8/layout/process1"/>
    <dgm:cxn modelId="{9687D411-8D5E-45FF-8988-80A431B13DB7}" type="presOf" srcId="{31F781EE-F56A-49F9-ADAA-24C7D4B33BCF}" destId="{B3C58613-FEEB-4821-83FD-1DA19778F0DB}" srcOrd="1" destOrd="0" presId="urn:microsoft.com/office/officeart/2005/8/layout/process1"/>
    <dgm:cxn modelId="{692EAE19-84DF-4602-84F1-0F6B191E1CEA}" type="presOf" srcId="{B6C77FFC-C4E9-4883-81E4-01DA954BC15F}" destId="{1679E8D9-46C8-4268-9C70-2E82E763E3A1}" srcOrd="0" destOrd="1" presId="urn:microsoft.com/office/officeart/2005/8/layout/process1"/>
    <dgm:cxn modelId="{E8456C29-9A8A-4AEA-812E-191AF9230603}" srcId="{ED7BAE1F-12EB-498F-B4AC-13CAE214FD9F}" destId="{D81D40B9-2583-4787-A8DF-8C73E2C3F45F}" srcOrd="1" destOrd="0" parTransId="{380C8DBE-082A-4602-A2C0-C4BC7682B1E7}" sibTransId="{D0F61856-1831-4A9F-B16B-5842C93CFA14}"/>
    <dgm:cxn modelId="{8DAFAF2C-46F6-41CB-BD15-3F75759E058C}" type="presOf" srcId="{72550A37-8388-4511-ABBA-791E85B70919}" destId="{B4603653-FFC3-4B5F-8EEB-4FEE929EBD49}" srcOrd="0" destOrd="2" presId="urn:microsoft.com/office/officeart/2005/8/layout/process1"/>
    <dgm:cxn modelId="{6C1EDE2C-6EB3-4B92-95AF-4A5831C681DF}" type="presOf" srcId="{FA7D4CF5-02D9-4A91-8B41-C94E5C37126A}" destId="{B4603653-FFC3-4B5F-8EEB-4FEE929EBD49}" srcOrd="0" destOrd="1" presId="urn:microsoft.com/office/officeart/2005/8/layout/process1"/>
    <dgm:cxn modelId="{66F5C42F-3645-4FE3-81AB-62997A7E28FC}" type="presOf" srcId="{AA2B6AF1-972F-425F-89BA-0E54C50672B8}" destId="{F636D2CF-7833-490C-A7E6-24CC13B9EAE0}" srcOrd="0" destOrd="0" presId="urn:microsoft.com/office/officeart/2005/8/layout/process1"/>
    <dgm:cxn modelId="{7E896230-3441-40B9-B863-61790BDE2A00}" type="presOf" srcId="{D9D1C3BC-387D-46DE-8362-F9E9D7675931}" destId="{65E62A1D-CCF1-4317-A9BB-DC1500962BEC}" srcOrd="0" destOrd="0" presId="urn:microsoft.com/office/officeart/2005/8/layout/process1"/>
    <dgm:cxn modelId="{9E76A036-12CC-401A-B34C-6C0118935659}" srcId="{9178137E-ECD7-4B0C-8AEC-A7F060E4F9BD}" destId="{53A55682-D5B9-4DAF-BB58-11FC518B5D1D}" srcOrd="1" destOrd="0" parTransId="{1562193F-AB77-4094-93B7-CB98C1EC6100}" sibTransId="{78EE5273-2716-4529-B9C3-C34F39850ECC}"/>
    <dgm:cxn modelId="{CCD97D3C-FCC2-490F-81E6-52C627A8CE17}" type="presOf" srcId="{54AD62FA-0488-414C-9201-A4C2218710F7}" destId="{6B9DFB5E-69AE-46A5-AA0B-770F3AA05F67}" srcOrd="1" destOrd="0" presId="urn:microsoft.com/office/officeart/2005/8/layout/process1"/>
    <dgm:cxn modelId="{CEA4CE42-B96F-4251-BFFC-D2DEF06BD3D4}" srcId="{3A26FF9A-9BDF-406A-BBE7-B96436470ECE}" destId="{FA7D4CF5-02D9-4A91-8B41-C94E5C37126A}" srcOrd="0" destOrd="0" parTransId="{B00116FB-BA77-4ED5-9505-47C3908D8271}" sibTransId="{AA332A3C-2669-427E-A878-3F800A582D2B}"/>
    <dgm:cxn modelId="{DD27C345-E21E-42F8-AFC2-3F14D3AA7F49}" srcId="{D31F9F4E-8B69-4025-A2D4-BEA52738A289}" destId="{F1CCC1E3-D84E-43C2-A836-5D0E5F280E6F}" srcOrd="0" destOrd="0" parTransId="{C65D810D-B36D-461A-8E25-968F07CED119}" sibTransId="{CF9C8DF7-F66A-4E93-ADAC-943E22E71F76}"/>
    <dgm:cxn modelId="{910C7467-5681-4AFA-B071-15346D93FBED}" type="presOf" srcId="{31F781EE-F56A-49F9-ADAA-24C7D4B33BCF}" destId="{C0AFC1CD-D3C6-42AB-837E-405271C592A0}" srcOrd="0" destOrd="0" presId="urn:microsoft.com/office/officeart/2005/8/layout/process1"/>
    <dgm:cxn modelId="{CE94D167-1F56-42B5-B619-6DAF226F7F57}" type="presOf" srcId="{9178137E-ECD7-4B0C-8AEC-A7F060E4F9BD}" destId="{2F868495-DE9E-44B4-BB09-2364EFAF528D}" srcOrd="0" destOrd="0" presId="urn:microsoft.com/office/officeart/2005/8/layout/process1"/>
    <dgm:cxn modelId="{EEC2E248-6ACA-4211-B235-E630BB8A25AB}" srcId="{D31F9F4E-8B69-4025-A2D4-BEA52738A289}" destId="{E7ABB1D1-FC5F-49FD-B3C9-A30110689778}" srcOrd="2" destOrd="0" parTransId="{C87CD19B-D607-4777-A574-7D218F49FAD2}" sibTransId="{351D90CF-C845-4691-958C-5D01D3712793}"/>
    <dgm:cxn modelId="{C776424A-3EFB-4AF3-A7FE-4CDEE2AE77D8}" srcId="{AFBC3E22-00A8-4C20-AB88-2295934D3292}" destId="{ED7BAE1F-12EB-498F-B4AC-13CAE214FD9F}" srcOrd="3" destOrd="0" parTransId="{3BD4B81C-4A67-40D7-9369-9EEFDF09B703}" sibTransId="{D9D1C3BC-387D-46DE-8362-F9E9D7675931}"/>
    <dgm:cxn modelId="{7512ED4B-D888-42C5-A0B1-0EF9202EEB27}" type="presOf" srcId="{F1CCC1E3-D84E-43C2-A836-5D0E5F280E6F}" destId="{EAB0096A-E62C-4204-8CA6-46457F27DB03}" srcOrd="0" destOrd="1" presId="urn:microsoft.com/office/officeart/2005/8/layout/process1"/>
    <dgm:cxn modelId="{740A054D-F5B3-4AAB-9C72-290C1B24EF00}" srcId="{AFBC3E22-00A8-4C20-AB88-2295934D3292}" destId="{9178137E-ECD7-4B0C-8AEC-A7F060E4F9BD}" srcOrd="1" destOrd="0" parTransId="{AAF276E4-2DB0-46B3-BD20-C51F86C5A7B3}" sibTransId="{AA2B6AF1-972F-425F-89BA-0E54C50672B8}"/>
    <dgm:cxn modelId="{FD11526D-9785-4838-BB1D-2C6B4BC305CD}" srcId="{ED7BAE1F-12EB-498F-B4AC-13CAE214FD9F}" destId="{C6EF0F32-149F-451E-8367-D4BA8E6F0EE9}" srcOrd="0" destOrd="0" parTransId="{1CEE6A33-AE85-4C66-A2F0-DEB1FD8A993F}" sibTransId="{6A73AB9F-9079-43DA-927E-CC9433B6D2DF}"/>
    <dgm:cxn modelId="{B7CBDA4D-4E80-464B-B589-54F330EC7DB3}" type="presOf" srcId="{ED7BAE1F-12EB-498F-B4AC-13CAE214FD9F}" destId="{00734565-FDB5-4956-A321-56B456409B58}" srcOrd="0" destOrd="0" presId="urn:microsoft.com/office/officeart/2005/8/layout/process1"/>
    <dgm:cxn modelId="{BC0F7F7F-94F7-43BE-AF97-2813A30BF1FB}" type="presOf" srcId="{1496888B-F4C8-4E5B-9418-5353522EE8A6}" destId="{EAB0096A-E62C-4204-8CA6-46457F27DB03}" srcOrd="0" destOrd="2" presId="urn:microsoft.com/office/officeart/2005/8/layout/process1"/>
    <dgm:cxn modelId="{16C3D089-9CE1-4563-9919-B0F288A95D30}" srcId="{D31F9F4E-8B69-4025-A2D4-BEA52738A289}" destId="{1496888B-F4C8-4E5B-9418-5353522EE8A6}" srcOrd="1" destOrd="0" parTransId="{C08D3499-9E29-481F-8E1D-7E7AE9C86867}" sibTransId="{613E23F9-240B-40DB-B573-B013E1BD0584}"/>
    <dgm:cxn modelId="{DD27678A-2391-49AE-8CCA-730DD0827D7E}" srcId="{3A26FF9A-9BDF-406A-BBE7-B96436470ECE}" destId="{72550A37-8388-4511-ABBA-791E85B70919}" srcOrd="1" destOrd="0" parTransId="{25153902-638A-4498-BE4A-2C2A6F8752CA}" sibTransId="{45B48864-C4CF-4DDA-9830-528649A5999F}"/>
    <dgm:cxn modelId="{2A9A968A-233C-4F9F-9D18-5F40B3F6853C}" type="presOf" srcId="{3948B3F6-7F73-4316-B21F-2A3D83639848}" destId="{1679E8D9-46C8-4268-9C70-2E82E763E3A1}" srcOrd="0" destOrd="2" presId="urn:microsoft.com/office/officeart/2005/8/layout/process1"/>
    <dgm:cxn modelId="{6939F28A-A0A5-4BF0-BC10-00095C52F354}" type="presOf" srcId="{57B4383B-7C0C-4C95-B429-821118AD7500}" destId="{1679E8D9-46C8-4268-9C70-2E82E763E3A1}" srcOrd="0" destOrd="3" presId="urn:microsoft.com/office/officeart/2005/8/layout/process1"/>
    <dgm:cxn modelId="{04335E8C-01E1-4F05-B09B-BA09C4EA11C9}" srcId="{182FD79C-79A4-45B9-A513-39FEA66EA287}" destId="{B6C77FFC-C4E9-4883-81E4-01DA954BC15F}" srcOrd="0" destOrd="0" parTransId="{3F9496EE-C4DD-4CF4-A7EF-375E47EFB413}" sibTransId="{99B3EE1D-A0B6-4BD8-BF74-27E72140B5CE}"/>
    <dgm:cxn modelId="{62F11490-7BD3-4F29-AE37-7ABA64D87F8A}" type="presOf" srcId="{AFBC3E22-00A8-4C20-AB88-2295934D3292}" destId="{F45DCB96-1BC2-4E93-B64F-1E58BC1EF541}" srcOrd="0" destOrd="0" presId="urn:microsoft.com/office/officeart/2005/8/layout/process1"/>
    <dgm:cxn modelId="{4FE68197-B5ED-4370-814A-96C85A08A89A}" type="presOf" srcId="{C6EF0F32-149F-451E-8367-D4BA8E6F0EE9}" destId="{00734565-FDB5-4956-A321-56B456409B58}" srcOrd="0" destOrd="1" presId="urn:microsoft.com/office/officeart/2005/8/layout/process1"/>
    <dgm:cxn modelId="{87052BA4-487D-4ABD-8DA9-7019C3B2448C}" srcId="{182FD79C-79A4-45B9-A513-39FEA66EA287}" destId="{3948B3F6-7F73-4316-B21F-2A3D83639848}" srcOrd="1" destOrd="0" parTransId="{391230C4-EAF4-42AB-A673-3EB6632859C5}" sibTransId="{5E29379D-1B9C-45F1-B4EB-6685217A1E6D}"/>
    <dgm:cxn modelId="{14A175AB-CEAD-4AF8-B645-34EFA1871276}" srcId="{AFBC3E22-00A8-4C20-AB88-2295934D3292}" destId="{182FD79C-79A4-45B9-A513-39FEA66EA287}" srcOrd="2" destOrd="0" parTransId="{50D1A5ED-B095-4BD5-BD13-C1A73961BCAD}" sibTransId="{54AD62FA-0488-414C-9201-A4C2218710F7}"/>
    <dgm:cxn modelId="{0EFDDDBF-E6C9-4B8D-93FC-6FF0A9DA51D5}" type="presOf" srcId="{D9D1C3BC-387D-46DE-8362-F9E9D7675931}" destId="{83CD03CD-F6A1-44F5-BA95-B630FA6262FA}" srcOrd="1" destOrd="0" presId="urn:microsoft.com/office/officeart/2005/8/layout/process1"/>
    <dgm:cxn modelId="{859C13C4-E820-45DF-9F07-B81C9AD02BAC}" srcId="{182FD79C-79A4-45B9-A513-39FEA66EA287}" destId="{57B4383B-7C0C-4C95-B429-821118AD7500}" srcOrd="2" destOrd="0" parTransId="{A39534FE-2FDC-4258-8EF4-A7329C3F1B97}" sibTransId="{6C4814BA-CD08-4912-8906-52B3A83EBC0F}"/>
    <dgm:cxn modelId="{7A3A8FCB-4DD8-45E1-9D7B-3911513292D2}" srcId="{AFBC3E22-00A8-4C20-AB88-2295934D3292}" destId="{D31F9F4E-8B69-4025-A2D4-BEA52738A289}" srcOrd="4" destOrd="0" parTransId="{561951A7-B3F9-40C2-802C-DB3CBA465742}" sibTransId="{12E96380-C6AD-4DB2-9C0C-2925D1538991}"/>
    <dgm:cxn modelId="{3E213BCE-604D-49AC-8030-A3F84785406E}" type="presOf" srcId="{182FD79C-79A4-45B9-A513-39FEA66EA287}" destId="{1679E8D9-46C8-4268-9C70-2E82E763E3A1}" srcOrd="0" destOrd="0" presId="urn:microsoft.com/office/officeart/2005/8/layout/process1"/>
    <dgm:cxn modelId="{D23BB0D0-6DDD-4C3C-A986-CFD9797A2DA3}" srcId="{AFBC3E22-00A8-4C20-AB88-2295934D3292}" destId="{3A26FF9A-9BDF-406A-BBE7-B96436470ECE}" srcOrd="0" destOrd="0" parTransId="{6D91378F-48FA-44FD-8F73-497D3FAF91AF}" sibTransId="{31F781EE-F56A-49F9-ADAA-24C7D4B33BCF}"/>
    <dgm:cxn modelId="{BFEE4FD6-58A4-478D-884B-124D416BDB7D}" type="presOf" srcId="{2C277D2C-DC08-40BC-A14A-84539312BB9D}" destId="{00734565-FDB5-4956-A321-56B456409B58}" srcOrd="0" destOrd="3" presId="urn:microsoft.com/office/officeart/2005/8/layout/process1"/>
    <dgm:cxn modelId="{E2A586D7-CFD0-44A1-9DF6-310EA8CD89EF}" type="presOf" srcId="{D31F9F4E-8B69-4025-A2D4-BEA52738A289}" destId="{EAB0096A-E62C-4204-8CA6-46457F27DB03}" srcOrd="0" destOrd="0" presId="urn:microsoft.com/office/officeart/2005/8/layout/process1"/>
    <dgm:cxn modelId="{E55C1BD8-8655-41B4-B3B9-F5F4E1C0E127}" type="presOf" srcId="{D81D40B9-2583-4787-A8DF-8C73E2C3F45F}" destId="{00734565-FDB5-4956-A321-56B456409B58}" srcOrd="0" destOrd="2" presId="urn:microsoft.com/office/officeart/2005/8/layout/process1"/>
    <dgm:cxn modelId="{0B8A74DA-D828-4190-B702-F7C2E4734B2C}" srcId="{9178137E-ECD7-4B0C-8AEC-A7F060E4F9BD}" destId="{989C61E5-7DB9-494F-8035-B030BCE08A81}" srcOrd="2" destOrd="0" parTransId="{E0032440-B681-4CC6-A9D9-A27D99B18EB0}" sibTransId="{DD80C082-D006-4A62-8E24-6E08392A3F13}"/>
    <dgm:cxn modelId="{210662E3-F146-48AB-9ED4-6480C46C5614}" type="presOf" srcId="{AA2B6AF1-972F-425F-89BA-0E54C50672B8}" destId="{F8EF04A4-8C12-41DA-92A5-101665EC4A7C}" srcOrd="1" destOrd="0" presId="urn:microsoft.com/office/officeart/2005/8/layout/process1"/>
    <dgm:cxn modelId="{B3D817E4-4C97-4AFB-B5CE-FF8792B81E0A}" type="presOf" srcId="{E7ABB1D1-FC5F-49FD-B3C9-A30110689778}" destId="{EAB0096A-E62C-4204-8CA6-46457F27DB03}" srcOrd="0" destOrd="3" presId="urn:microsoft.com/office/officeart/2005/8/layout/process1"/>
    <dgm:cxn modelId="{C03F5BE7-DC8D-410D-92AB-B4AE819D6436}" type="presOf" srcId="{989C61E5-7DB9-494F-8035-B030BCE08A81}" destId="{2F868495-DE9E-44B4-BB09-2364EFAF528D}" srcOrd="0" destOrd="3" presId="urn:microsoft.com/office/officeart/2005/8/layout/process1"/>
    <dgm:cxn modelId="{EDDFD5EC-1835-48C2-89B3-324B496BE0D5}" type="presOf" srcId="{8F20F604-2B32-44FD-81C2-4734B81743E2}" destId="{2F868495-DE9E-44B4-BB09-2364EFAF528D}" srcOrd="0" destOrd="1" presId="urn:microsoft.com/office/officeart/2005/8/layout/process1"/>
    <dgm:cxn modelId="{1A6676ED-7A05-4610-840A-F086F497E079}" srcId="{9178137E-ECD7-4B0C-8AEC-A7F060E4F9BD}" destId="{8F20F604-2B32-44FD-81C2-4734B81743E2}" srcOrd="0" destOrd="0" parTransId="{93FDF792-6165-48D0-A52C-CFBDD721865E}" sibTransId="{EFA2F057-EC1F-410B-8A6B-E2358B5584C5}"/>
    <dgm:cxn modelId="{FF5DD2F1-45F8-43AB-8F36-FCA2FAAB0899}" type="presOf" srcId="{54AD62FA-0488-414C-9201-A4C2218710F7}" destId="{CF8A5D05-AF7C-48F2-B589-BB2714C15407}" srcOrd="0" destOrd="0" presId="urn:microsoft.com/office/officeart/2005/8/layout/process1"/>
    <dgm:cxn modelId="{40D78F77-B6F4-485B-B64B-BB8A9F45D026}" type="presParOf" srcId="{F45DCB96-1BC2-4E93-B64F-1E58BC1EF541}" destId="{B4603653-FFC3-4B5F-8EEB-4FEE929EBD49}" srcOrd="0" destOrd="0" presId="urn:microsoft.com/office/officeart/2005/8/layout/process1"/>
    <dgm:cxn modelId="{A380860E-F477-4D94-89B0-8A9B56996371}" type="presParOf" srcId="{F45DCB96-1BC2-4E93-B64F-1E58BC1EF541}" destId="{C0AFC1CD-D3C6-42AB-837E-405271C592A0}" srcOrd="1" destOrd="0" presId="urn:microsoft.com/office/officeart/2005/8/layout/process1"/>
    <dgm:cxn modelId="{16ADC877-83AB-4965-BE97-B38F5819EB36}" type="presParOf" srcId="{C0AFC1CD-D3C6-42AB-837E-405271C592A0}" destId="{B3C58613-FEEB-4821-83FD-1DA19778F0DB}" srcOrd="0" destOrd="0" presId="urn:microsoft.com/office/officeart/2005/8/layout/process1"/>
    <dgm:cxn modelId="{D8329FCE-050B-451F-A4A7-6BA219FE29E3}" type="presParOf" srcId="{F45DCB96-1BC2-4E93-B64F-1E58BC1EF541}" destId="{2F868495-DE9E-44B4-BB09-2364EFAF528D}" srcOrd="2" destOrd="0" presId="urn:microsoft.com/office/officeart/2005/8/layout/process1"/>
    <dgm:cxn modelId="{30373375-0E67-40BE-881B-58E8DC6BF5E1}" type="presParOf" srcId="{F45DCB96-1BC2-4E93-B64F-1E58BC1EF541}" destId="{F636D2CF-7833-490C-A7E6-24CC13B9EAE0}" srcOrd="3" destOrd="0" presId="urn:microsoft.com/office/officeart/2005/8/layout/process1"/>
    <dgm:cxn modelId="{D8C533E0-1523-43B5-AB3A-817DE98B6AAB}" type="presParOf" srcId="{F636D2CF-7833-490C-A7E6-24CC13B9EAE0}" destId="{F8EF04A4-8C12-41DA-92A5-101665EC4A7C}" srcOrd="0" destOrd="0" presId="urn:microsoft.com/office/officeart/2005/8/layout/process1"/>
    <dgm:cxn modelId="{CCA5F487-9AE0-4614-B6BE-A3B5AA4DC8A9}" type="presParOf" srcId="{F45DCB96-1BC2-4E93-B64F-1E58BC1EF541}" destId="{1679E8D9-46C8-4268-9C70-2E82E763E3A1}" srcOrd="4" destOrd="0" presId="urn:microsoft.com/office/officeart/2005/8/layout/process1"/>
    <dgm:cxn modelId="{70CD047F-ED9C-4A7F-AA6B-F8ADF02622A4}" type="presParOf" srcId="{F45DCB96-1BC2-4E93-B64F-1E58BC1EF541}" destId="{CF8A5D05-AF7C-48F2-B589-BB2714C15407}" srcOrd="5" destOrd="0" presId="urn:microsoft.com/office/officeart/2005/8/layout/process1"/>
    <dgm:cxn modelId="{33B718CC-7D1E-4C75-B46F-4D59DCF42BF3}" type="presParOf" srcId="{CF8A5D05-AF7C-48F2-B589-BB2714C15407}" destId="{6B9DFB5E-69AE-46A5-AA0B-770F3AA05F67}" srcOrd="0" destOrd="0" presId="urn:microsoft.com/office/officeart/2005/8/layout/process1"/>
    <dgm:cxn modelId="{EE3D06B2-37CB-497C-AFA2-BE542B1DFC14}" type="presParOf" srcId="{F45DCB96-1BC2-4E93-B64F-1E58BC1EF541}" destId="{00734565-FDB5-4956-A321-56B456409B58}" srcOrd="6" destOrd="0" presId="urn:microsoft.com/office/officeart/2005/8/layout/process1"/>
    <dgm:cxn modelId="{9A3C00CC-A2D4-4BE6-80D9-FB63F87FCD6A}" type="presParOf" srcId="{F45DCB96-1BC2-4E93-B64F-1E58BC1EF541}" destId="{65E62A1D-CCF1-4317-A9BB-DC1500962BEC}" srcOrd="7" destOrd="0" presId="urn:microsoft.com/office/officeart/2005/8/layout/process1"/>
    <dgm:cxn modelId="{6F73559A-3F89-427B-95DE-A768C6292490}" type="presParOf" srcId="{65E62A1D-CCF1-4317-A9BB-DC1500962BEC}" destId="{83CD03CD-F6A1-44F5-BA95-B630FA6262FA}" srcOrd="0" destOrd="0" presId="urn:microsoft.com/office/officeart/2005/8/layout/process1"/>
    <dgm:cxn modelId="{84C5C1DB-0528-41F6-ABB9-58DD71402889}" type="presParOf" srcId="{F45DCB96-1BC2-4E93-B64F-1E58BC1EF541}" destId="{EAB0096A-E62C-4204-8CA6-46457F27DB03}"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641A66-5832-4BFB-8DE9-577204F42DA8}" type="doc">
      <dgm:prSet loTypeId="urn:microsoft.com/office/officeart/2005/8/layout/pyramid2" loCatId="pyramid" qsTypeId="urn:microsoft.com/office/officeart/2005/8/quickstyle/simple1" qsCatId="simple" csTypeId="urn:microsoft.com/office/officeart/2005/8/colors/accent1_2" csCatId="accent1" phldr="1"/>
      <dgm:spPr/>
    </dgm:pt>
    <dgm:pt modelId="{35352995-D0CD-434B-842A-5F6221E76085}">
      <dgm:prSet phldrT="[Text]"/>
      <dgm:spPr/>
      <dgm:t>
        <a:bodyPr/>
        <a:lstStyle/>
        <a:p>
          <a:r>
            <a:rPr lang="en-US" dirty="0"/>
            <a:t>Standard Project </a:t>
          </a:r>
          <a:r>
            <a:rPr lang="en-US" b="1" dirty="0"/>
            <a:t>Lifecycle</a:t>
          </a:r>
        </a:p>
      </dgm:t>
    </dgm:pt>
    <dgm:pt modelId="{FE2D9AE3-2A2A-4644-B868-9E7A761C8DD9}" type="parTrans" cxnId="{6ACAD9A1-7A42-4D95-BDF0-7A59BB2E31A3}">
      <dgm:prSet/>
      <dgm:spPr/>
      <dgm:t>
        <a:bodyPr/>
        <a:lstStyle/>
        <a:p>
          <a:endParaRPr lang="en-US"/>
        </a:p>
      </dgm:t>
    </dgm:pt>
    <dgm:pt modelId="{07B4AB3D-B03C-408B-9B7F-F39CAB87B1BA}" type="sibTrans" cxnId="{6ACAD9A1-7A42-4D95-BDF0-7A59BB2E31A3}">
      <dgm:prSet/>
      <dgm:spPr/>
      <dgm:t>
        <a:bodyPr/>
        <a:lstStyle/>
        <a:p>
          <a:endParaRPr lang="en-US"/>
        </a:p>
      </dgm:t>
    </dgm:pt>
    <dgm:pt modelId="{7EB666F3-468A-4392-82FB-C619951F8174}">
      <dgm:prSet phldrT="[Text]"/>
      <dgm:spPr/>
      <dgm:t>
        <a:bodyPr/>
        <a:lstStyle/>
        <a:p>
          <a:r>
            <a:rPr lang="en-US" dirty="0"/>
            <a:t>Standardized Document </a:t>
          </a:r>
          <a:r>
            <a:rPr lang="en-US" b="1" dirty="0"/>
            <a:t>Templates</a:t>
          </a:r>
          <a:r>
            <a:rPr lang="en-US" dirty="0"/>
            <a:t>, Project Structure</a:t>
          </a:r>
        </a:p>
      </dgm:t>
    </dgm:pt>
    <dgm:pt modelId="{612A52B9-CF71-4162-914E-1F3BB33ED052}" type="parTrans" cxnId="{E7AB79FF-B482-4449-B0A7-44E14631E80F}">
      <dgm:prSet/>
      <dgm:spPr/>
      <dgm:t>
        <a:bodyPr/>
        <a:lstStyle/>
        <a:p>
          <a:endParaRPr lang="en-US"/>
        </a:p>
      </dgm:t>
    </dgm:pt>
    <dgm:pt modelId="{7220754B-1D06-43B9-B7C3-DEE545F65C8A}" type="sibTrans" cxnId="{E7AB79FF-B482-4449-B0A7-44E14631E80F}">
      <dgm:prSet/>
      <dgm:spPr/>
      <dgm:t>
        <a:bodyPr/>
        <a:lstStyle/>
        <a:p>
          <a:endParaRPr lang="en-US"/>
        </a:p>
      </dgm:t>
    </dgm:pt>
    <dgm:pt modelId="{69A14C71-3A2E-467E-B53A-D35E25310CB5}">
      <dgm:prSet phldrT="[Text]"/>
      <dgm:spPr/>
      <dgm:t>
        <a:bodyPr/>
        <a:lstStyle/>
        <a:p>
          <a:r>
            <a:rPr lang="en-US" dirty="0"/>
            <a:t>Shared, Distributed </a:t>
          </a:r>
          <a:r>
            <a:rPr lang="en-US" b="1" dirty="0"/>
            <a:t>Resources</a:t>
          </a:r>
        </a:p>
      </dgm:t>
    </dgm:pt>
    <dgm:pt modelId="{1D35276A-74FE-439C-B368-FF6119B54D38}" type="parTrans" cxnId="{C40B2C16-82B2-4049-9878-024039564422}">
      <dgm:prSet/>
      <dgm:spPr/>
      <dgm:t>
        <a:bodyPr/>
        <a:lstStyle/>
        <a:p>
          <a:endParaRPr lang="en-US"/>
        </a:p>
      </dgm:t>
    </dgm:pt>
    <dgm:pt modelId="{0FC2279F-228B-41D9-84E1-86959534BC13}" type="sibTrans" cxnId="{C40B2C16-82B2-4049-9878-024039564422}">
      <dgm:prSet/>
      <dgm:spPr/>
      <dgm:t>
        <a:bodyPr/>
        <a:lstStyle/>
        <a:p>
          <a:endParaRPr lang="en-US"/>
        </a:p>
      </dgm:t>
    </dgm:pt>
    <dgm:pt modelId="{DBB2D28F-F646-4738-A891-82427093F5D2}">
      <dgm:prSet phldrT="[Text]"/>
      <dgm:spPr/>
      <dgm:t>
        <a:bodyPr/>
        <a:lstStyle/>
        <a:p>
          <a:r>
            <a:rPr lang="en-US" dirty="0"/>
            <a:t>Productivity Tools, Shared </a:t>
          </a:r>
          <a:r>
            <a:rPr lang="en-US" b="1" dirty="0"/>
            <a:t>Utilities</a:t>
          </a:r>
        </a:p>
      </dgm:t>
    </dgm:pt>
    <dgm:pt modelId="{507B463C-6EB7-4A13-82F7-A3E62E14162E}" type="parTrans" cxnId="{6FDD2951-335D-457F-BAC6-CB7A5F5CF18F}">
      <dgm:prSet/>
      <dgm:spPr/>
      <dgm:t>
        <a:bodyPr/>
        <a:lstStyle/>
        <a:p>
          <a:endParaRPr lang="en-US"/>
        </a:p>
      </dgm:t>
    </dgm:pt>
    <dgm:pt modelId="{A4EB1DA0-EC3D-4E36-85A7-A0B76C28262C}" type="sibTrans" cxnId="{6FDD2951-335D-457F-BAC6-CB7A5F5CF18F}">
      <dgm:prSet/>
      <dgm:spPr/>
      <dgm:t>
        <a:bodyPr/>
        <a:lstStyle/>
        <a:p>
          <a:endParaRPr lang="en-US"/>
        </a:p>
      </dgm:t>
    </dgm:pt>
    <dgm:pt modelId="{D7B9BEC9-EED6-4DF2-B4B0-8604880ED205}" type="pres">
      <dgm:prSet presAssocID="{DD641A66-5832-4BFB-8DE9-577204F42DA8}" presName="compositeShape" presStyleCnt="0">
        <dgm:presLayoutVars>
          <dgm:dir/>
          <dgm:resizeHandles/>
        </dgm:presLayoutVars>
      </dgm:prSet>
      <dgm:spPr/>
    </dgm:pt>
    <dgm:pt modelId="{C6A70072-EFCA-4183-AD46-ECC926FAB6AB}" type="pres">
      <dgm:prSet presAssocID="{DD641A66-5832-4BFB-8DE9-577204F42DA8}" presName="pyramid" presStyleLbl="node1" presStyleIdx="0" presStyleCnt="1"/>
      <dgm:spPr/>
    </dgm:pt>
    <dgm:pt modelId="{98F3BBC7-FFBD-43CE-B33C-0294B16EF0BB}" type="pres">
      <dgm:prSet presAssocID="{DD641A66-5832-4BFB-8DE9-577204F42DA8}" presName="theList" presStyleCnt="0"/>
      <dgm:spPr/>
    </dgm:pt>
    <dgm:pt modelId="{6AD296B9-9DA1-46AD-83D2-E07A9D025C7C}" type="pres">
      <dgm:prSet presAssocID="{35352995-D0CD-434B-842A-5F6221E76085}" presName="aNode" presStyleLbl="fgAcc1" presStyleIdx="0" presStyleCnt="4">
        <dgm:presLayoutVars>
          <dgm:bulletEnabled val="1"/>
        </dgm:presLayoutVars>
      </dgm:prSet>
      <dgm:spPr/>
    </dgm:pt>
    <dgm:pt modelId="{9C60D090-4E6D-41CD-959E-9FC383B0CD4B}" type="pres">
      <dgm:prSet presAssocID="{35352995-D0CD-434B-842A-5F6221E76085}" presName="aSpace" presStyleCnt="0"/>
      <dgm:spPr/>
    </dgm:pt>
    <dgm:pt modelId="{E88D9F8E-5996-49D2-8872-6EC8444094E7}" type="pres">
      <dgm:prSet presAssocID="{7EB666F3-468A-4392-82FB-C619951F8174}" presName="aNode" presStyleLbl="fgAcc1" presStyleIdx="1" presStyleCnt="4">
        <dgm:presLayoutVars>
          <dgm:bulletEnabled val="1"/>
        </dgm:presLayoutVars>
      </dgm:prSet>
      <dgm:spPr/>
    </dgm:pt>
    <dgm:pt modelId="{392F0825-7627-44C3-90E8-21985636255E}" type="pres">
      <dgm:prSet presAssocID="{7EB666F3-468A-4392-82FB-C619951F8174}" presName="aSpace" presStyleCnt="0"/>
      <dgm:spPr/>
    </dgm:pt>
    <dgm:pt modelId="{BB07C141-044B-44D1-8C6C-95A891FFD116}" type="pres">
      <dgm:prSet presAssocID="{69A14C71-3A2E-467E-B53A-D35E25310CB5}" presName="aNode" presStyleLbl="fgAcc1" presStyleIdx="2" presStyleCnt="4">
        <dgm:presLayoutVars>
          <dgm:bulletEnabled val="1"/>
        </dgm:presLayoutVars>
      </dgm:prSet>
      <dgm:spPr/>
    </dgm:pt>
    <dgm:pt modelId="{04514C62-5EA7-45A6-ABA1-F7571ABE804D}" type="pres">
      <dgm:prSet presAssocID="{69A14C71-3A2E-467E-B53A-D35E25310CB5}" presName="aSpace" presStyleCnt="0"/>
      <dgm:spPr/>
    </dgm:pt>
    <dgm:pt modelId="{D2082EE8-7E87-472C-B1C8-72C99A1A7266}" type="pres">
      <dgm:prSet presAssocID="{DBB2D28F-F646-4738-A891-82427093F5D2}" presName="aNode" presStyleLbl="fgAcc1" presStyleIdx="3" presStyleCnt="4">
        <dgm:presLayoutVars>
          <dgm:bulletEnabled val="1"/>
        </dgm:presLayoutVars>
      </dgm:prSet>
      <dgm:spPr/>
    </dgm:pt>
    <dgm:pt modelId="{0245EEC8-E2CE-49B5-8039-8FE45E7D124D}" type="pres">
      <dgm:prSet presAssocID="{DBB2D28F-F646-4738-A891-82427093F5D2}" presName="aSpace" presStyleCnt="0"/>
      <dgm:spPr/>
    </dgm:pt>
  </dgm:ptLst>
  <dgm:cxnLst>
    <dgm:cxn modelId="{C40B2C16-82B2-4049-9878-024039564422}" srcId="{DD641A66-5832-4BFB-8DE9-577204F42DA8}" destId="{69A14C71-3A2E-467E-B53A-D35E25310CB5}" srcOrd="2" destOrd="0" parTransId="{1D35276A-74FE-439C-B368-FF6119B54D38}" sibTransId="{0FC2279F-228B-41D9-84E1-86959534BC13}"/>
    <dgm:cxn modelId="{18420C4D-E5A8-46B5-8EE4-DD8BB02730C1}" type="presOf" srcId="{35352995-D0CD-434B-842A-5F6221E76085}" destId="{6AD296B9-9DA1-46AD-83D2-E07A9D025C7C}" srcOrd="0" destOrd="0" presId="urn:microsoft.com/office/officeart/2005/8/layout/pyramid2"/>
    <dgm:cxn modelId="{A5318C70-11EB-4EB8-8C76-7C0AB0C9E3B9}" type="presOf" srcId="{DD641A66-5832-4BFB-8DE9-577204F42DA8}" destId="{D7B9BEC9-EED6-4DF2-B4B0-8604880ED205}" srcOrd="0" destOrd="0" presId="urn:microsoft.com/office/officeart/2005/8/layout/pyramid2"/>
    <dgm:cxn modelId="{6FDD2951-335D-457F-BAC6-CB7A5F5CF18F}" srcId="{DD641A66-5832-4BFB-8DE9-577204F42DA8}" destId="{DBB2D28F-F646-4738-A891-82427093F5D2}" srcOrd="3" destOrd="0" parTransId="{507B463C-6EB7-4A13-82F7-A3E62E14162E}" sibTransId="{A4EB1DA0-EC3D-4E36-85A7-A0B76C28262C}"/>
    <dgm:cxn modelId="{0B16E451-F389-4A43-AB19-DEE12E7F34B0}" type="presOf" srcId="{69A14C71-3A2E-467E-B53A-D35E25310CB5}" destId="{BB07C141-044B-44D1-8C6C-95A891FFD116}" srcOrd="0" destOrd="0" presId="urn:microsoft.com/office/officeart/2005/8/layout/pyramid2"/>
    <dgm:cxn modelId="{CEACD67F-7877-478E-8529-76207DEBE3C0}" type="presOf" srcId="{DBB2D28F-F646-4738-A891-82427093F5D2}" destId="{D2082EE8-7E87-472C-B1C8-72C99A1A7266}" srcOrd="0" destOrd="0" presId="urn:microsoft.com/office/officeart/2005/8/layout/pyramid2"/>
    <dgm:cxn modelId="{6ACAD9A1-7A42-4D95-BDF0-7A59BB2E31A3}" srcId="{DD641A66-5832-4BFB-8DE9-577204F42DA8}" destId="{35352995-D0CD-434B-842A-5F6221E76085}" srcOrd="0" destOrd="0" parTransId="{FE2D9AE3-2A2A-4644-B868-9E7A761C8DD9}" sibTransId="{07B4AB3D-B03C-408B-9B7F-F39CAB87B1BA}"/>
    <dgm:cxn modelId="{7FFAB8AB-8C1D-4114-A4EF-C44AABCEBC52}" type="presOf" srcId="{7EB666F3-468A-4392-82FB-C619951F8174}" destId="{E88D9F8E-5996-49D2-8872-6EC8444094E7}" srcOrd="0" destOrd="0" presId="urn:microsoft.com/office/officeart/2005/8/layout/pyramid2"/>
    <dgm:cxn modelId="{E7AB79FF-B482-4449-B0A7-44E14631E80F}" srcId="{DD641A66-5832-4BFB-8DE9-577204F42DA8}" destId="{7EB666F3-468A-4392-82FB-C619951F8174}" srcOrd="1" destOrd="0" parTransId="{612A52B9-CF71-4162-914E-1F3BB33ED052}" sibTransId="{7220754B-1D06-43B9-B7C3-DEE545F65C8A}"/>
    <dgm:cxn modelId="{D76FF293-FD14-4D42-824C-0A7ED6345E7E}" type="presParOf" srcId="{D7B9BEC9-EED6-4DF2-B4B0-8604880ED205}" destId="{C6A70072-EFCA-4183-AD46-ECC926FAB6AB}" srcOrd="0" destOrd="0" presId="urn:microsoft.com/office/officeart/2005/8/layout/pyramid2"/>
    <dgm:cxn modelId="{FF7D3A46-DFD9-4BE4-82F8-E8E691A6BB38}" type="presParOf" srcId="{D7B9BEC9-EED6-4DF2-B4B0-8604880ED205}" destId="{98F3BBC7-FFBD-43CE-B33C-0294B16EF0BB}" srcOrd="1" destOrd="0" presId="urn:microsoft.com/office/officeart/2005/8/layout/pyramid2"/>
    <dgm:cxn modelId="{E06BE177-45F3-4824-B321-BA99403D77D9}" type="presParOf" srcId="{98F3BBC7-FFBD-43CE-B33C-0294B16EF0BB}" destId="{6AD296B9-9DA1-46AD-83D2-E07A9D025C7C}" srcOrd="0" destOrd="0" presId="urn:microsoft.com/office/officeart/2005/8/layout/pyramid2"/>
    <dgm:cxn modelId="{45ACE869-FB0C-4ED2-B0E3-3C0EA545AEBE}" type="presParOf" srcId="{98F3BBC7-FFBD-43CE-B33C-0294B16EF0BB}" destId="{9C60D090-4E6D-41CD-959E-9FC383B0CD4B}" srcOrd="1" destOrd="0" presId="urn:microsoft.com/office/officeart/2005/8/layout/pyramid2"/>
    <dgm:cxn modelId="{7594C829-31B5-4DA1-98B5-D30713A5BDBB}" type="presParOf" srcId="{98F3BBC7-FFBD-43CE-B33C-0294B16EF0BB}" destId="{E88D9F8E-5996-49D2-8872-6EC8444094E7}" srcOrd="2" destOrd="0" presId="urn:microsoft.com/office/officeart/2005/8/layout/pyramid2"/>
    <dgm:cxn modelId="{A614D344-CCB1-4C58-9C60-20490D43E096}" type="presParOf" srcId="{98F3BBC7-FFBD-43CE-B33C-0294B16EF0BB}" destId="{392F0825-7627-44C3-90E8-21985636255E}" srcOrd="3" destOrd="0" presId="urn:microsoft.com/office/officeart/2005/8/layout/pyramid2"/>
    <dgm:cxn modelId="{D75D7FE7-45C4-495C-801F-39A1CB2112F5}" type="presParOf" srcId="{98F3BBC7-FFBD-43CE-B33C-0294B16EF0BB}" destId="{BB07C141-044B-44D1-8C6C-95A891FFD116}" srcOrd="4" destOrd="0" presId="urn:microsoft.com/office/officeart/2005/8/layout/pyramid2"/>
    <dgm:cxn modelId="{355A51A9-4FE6-42C4-A10A-BF8516A16844}" type="presParOf" srcId="{98F3BBC7-FFBD-43CE-B33C-0294B16EF0BB}" destId="{04514C62-5EA7-45A6-ABA1-F7571ABE804D}" srcOrd="5" destOrd="0" presId="urn:microsoft.com/office/officeart/2005/8/layout/pyramid2"/>
    <dgm:cxn modelId="{5D9A096E-DE60-4873-98A9-A9843B323D82}" type="presParOf" srcId="{98F3BBC7-FFBD-43CE-B33C-0294B16EF0BB}" destId="{D2082EE8-7E87-472C-B1C8-72C99A1A7266}" srcOrd="6" destOrd="0" presId="urn:microsoft.com/office/officeart/2005/8/layout/pyramid2"/>
    <dgm:cxn modelId="{CBAA061C-B91A-4B6B-B475-8898EE5038B5}" type="presParOf" srcId="{98F3BBC7-FFBD-43CE-B33C-0294B16EF0BB}" destId="{0245EEC8-E2CE-49B5-8039-8FE45E7D124D}"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899EA5-C836-4445-B306-E07C736E019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07E8684-7EBF-462B-AF7E-0664699AD110}">
      <dgm:prSet phldrT="[Text]"/>
      <dgm:spPr/>
      <dgm:t>
        <a:bodyPr/>
        <a:lstStyle/>
        <a:p>
          <a:r>
            <a:rPr lang="en-US" dirty="0"/>
            <a:t>Global teams</a:t>
          </a:r>
        </a:p>
      </dgm:t>
    </dgm:pt>
    <dgm:pt modelId="{7A5BDF9E-636E-4EF6-89C4-07FAB8F37E1E}" type="parTrans" cxnId="{9D167F8F-C000-4616-A844-A58B703F5478}">
      <dgm:prSet/>
      <dgm:spPr/>
      <dgm:t>
        <a:bodyPr/>
        <a:lstStyle/>
        <a:p>
          <a:endParaRPr lang="en-US"/>
        </a:p>
      </dgm:t>
    </dgm:pt>
    <dgm:pt modelId="{5246E87D-25E8-4179-A8A6-61DF1249008C}" type="sibTrans" cxnId="{9D167F8F-C000-4616-A844-A58B703F5478}">
      <dgm:prSet/>
      <dgm:spPr/>
      <dgm:t>
        <a:bodyPr/>
        <a:lstStyle/>
        <a:p>
          <a:endParaRPr lang="en-US"/>
        </a:p>
      </dgm:t>
    </dgm:pt>
    <dgm:pt modelId="{FA149C34-A3C3-4F27-9FA7-EE265516B0EF}">
      <dgm:prSet/>
      <dgm:spPr/>
      <dgm:t>
        <a:bodyPr/>
        <a:lstStyle/>
        <a:p>
          <a:r>
            <a:rPr lang="en-US" dirty="0"/>
            <a:t>Different time zones</a:t>
          </a:r>
        </a:p>
      </dgm:t>
    </dgm:pt>
    <dgm:pt modelId="{8BA40872-DFF6-4AC5-BB20-C93D6FD7EE7D}" type="parTrans" cxnId="{B79EDFA7-729F-4C8A-A895-ABEC74553B90}">
      <dgm:prSet/>
      <dgm:spPr/>
      <dgm:t>
        <a:bodyPr/>
        <a:lstStyle/>
        <a:p>
          <a:endParaRPr lang="en-US"/>
        </a:p>
      </dgm:t>
    </dgm:pt>
    <dgm:pt modelId="{3D0DBB10-0EDB-432D-B9B8-70D3A9C00F5C}" type="sibTrans" cxnId="{B79EDFA7-729F-4C8A-A895-ABEC74553B90}">
      <dgm:prSet/>
      <dgm:spPr/>
      <dgm:t>
        <a:bodyPr/>
        <a:lstStyle/>
        <a:p>
          <a:endParaRPr lang="en-US"/>
        </a:p>
      </dgm:t>
    </dgm:pt>
    <dgm:pt modelId="{DB94DFBF-67F1-4F9D-BCA7-B97A4ED6D47C}">
      <dgm:prSet/>
      <dgm:spPr/>
      <dgm:t>
        <a:bodyPr/>
        <a:lstStyle/>
        <a:p>
          <a:r>
            <a:rPr lang="en-US" dirty="0"/>
            <a:t>New Teams</a:t>
          </a:r>
        </a:p>
      </dgm:t>
    </dgm:pt>
    <dgm:pt modelId="{49B34AE6-D29A-4CA8-9C32-B6098FA62A1C}" type="parTrans" cxnId="{7F81C420-4CF1-4C1F-A9BD-A61DB9F35B6B}">
      <dgm:prSet/>
      <dgm:spPr/>
      <dgm:t>
        <a:bodyPr/>
        <a:lstStyle/>
        <a:p>
          <a:endParaRPr lang="en-US"/>
        </a:p>
      </dgm:t>
    </dgm:pt>
    <dgm:pt modelId="{4E5E4CBD-EE45-4EDA-93DD-94FB1B54FCE8}" type="sibTrans" cxnId="{7F81C420-4CF1-4C1F-A9BD-A61DB9F35B6B}">
      <dgm:prSet/>
      <dgm:spPr/>
      <dgm:t>
        <a:bodyPr/>
        <a:lstStyle/>
        <a:p>
          <a:endParaRPr lang="en-US"/>
        </a:p>
      </dgm:t>
    </dgm:pt>
    <dgm:pt modelId="{A777F9A4-2B1C-44E5-93C1-002ECF6B29EA}">
      <dgm:prSet/>
      <dgm:spPr/>
      <dgm:t>
        <a:bodyPr/>
        <a:lstStyle/>
        <a:p>
          <a:r>
            <a:rPr lang="en-US" dirty="0"/>
            <a:t>Different backgrounds</a:t>
          </a:r>
        </a:p>
      </dgm:t>
    </dgm:pt>
    <dgm:pt modelId="{6A1D4B59-9648-40A7-8BE9-E25916C99C17}" type="parTrans" cxnId="{DDF35B28-D85B-482A-A391-C3072B6C6BAF}">
      <dgm:prSet/>
      <dgm:spPr/>
      <dgm:t>
        <a:bodyPr/>
        <a:lstStyle/>
        <a:p>
          <a:endParaRPr lang="en-US"/>
        </a:p>
      </dgm:t>
    </dgm:pt>
    <dgm:pt modelId="{8162B33C-8AE3-4966-A5FE-12A320AF1827}" type="sibTrans" cxnId="{DDF35B28-D85B-482A-A391-C3072B6C6BAF}">
      <dgm:prSet/>
      <dgm:spPr/>
      <dgm:t>
        <a:bodyPr/>
        <a:lstStyle/>
        <a:p>
          <a:endParaRPr lang="en-US"/>
        </a:p>
      </dgm:t>
    </dgm:pt>
    <dgm:pt modelId="{6A2F4995-A84B-413A-9ACB-DEDED2BD70D3}">
      <dgm:prSet/>
      <dgm:spPr/>
      <dgm:t>
        <a:bodyPr/>
        <a:lstStyle/>
        <a:p>
          <a:r>
            <a:rPr lang="en-US" dirty="0"/>
            <a:t>Varied clients</a:t>
          </a:r>
        </a:p>
      </dgm:t>
    </dgm:pt>
    <dgm:pt modelId="{A72D33D7-E52D-4FEC-AE99-FEB63620CBE7}" type="parTrans" cxnId="{B3C51FBA-7E77-4203-A7B3-F8EECBBD6BAF}">
      <dgm:prSet/>
      <dgm:spPr/>
      <dgm:t>
        <a:bodyPr/>
        <a:lstStyle/>
        <a:p>
          <a:endParaRPr lang="en-US"/>
        </a:p>
      </dgm:t>
    </dgm:pt>
    <dgm:pt modelId="{F626FA59-1F9C-4CF3-9219-7C91E6503327}" type="sibTrans" cxnId="{B3C51FBA-7E77-4203-A7B3-F8EECBBD6BAF}">
      <dgm:prSet/>
      <dgm:spPr/>
      <dgm:t>
        <a:bodyPr/>
        <a:lstStyle/>
        <a:p>
          <a:endParaRPr lang="en-US"/>
        </a:p>
      </dgm:t>
    </dgm:pt>
    <dgm:pt modelId="{BBCA964C-A19D-47D5-BB37-D956FC639632}">
      <dgm:prSet/>
      <dgm:spPr/>
      <dgm:t>
        <a:bodyPr/>
        <a:lstStyle/>
        <a:p>
          <a:r>
            <a:rPr lang="en-US" dirty="0"/>
            <a:t>Process has to be flexible, but consistent</a:t>
          </a:r>
        </a:p>
      </dgm:t>
    </dgm:pt>
    <dgm:pt modelId="{A68ABEC8-7C8F-4928-BFEC-D688BC5B247E}" type="parTrans" cxnId="{AD0353F9-8D78-4DEA-99B2-7325FB196137}">
      <dgm:prSet/>
      <dgm:spPr/>
      <dgm:t>
        <a:bodyPr/>
        <a:lstStyle/>
        <a:p>
          <a:endParaRPr lang="en-US"/>
        </a:p>
      </dgm:t>
    </dgm:pt>
    <dgm:pt modelId="{1F56B644-5AAF-414E-B2DD-28A8F9FE3E51}" type="sibTrans" cxnId="{AD0353F9-8D78-4DEA-99B2-7325FB196137}">
      <dgm:prSet/>
      <dgm:spPr/>
      <dgm:t>
        <a:bodyPr/>
        <a:lstStyle/>
        <a:p>
          <a:endParaRPr lang="en-US"/>
        </a:p>
      </dgm:t>
    </dgm:pt>
    <dgm:pt modelId="{5569F2E2-930B-4A43-8620-B6B80212D3C1}">
      <dgm:prSet phldrT="[Text]"/>
      <dgm:spPr/>
      <dgm:t>
        <a:bodyPr/>
        <a:lstStyle/>
        <a:p>
          <a:r>
            <a:rPr lang="en-US" dirty="0"/>
            <a:t>Five geographic locations</a:t>
          </a:r>
        </a:p>
      </dgm:t>
    </dgm:pt>
    <dgm:pt modelId="{673FE6A2-429E-4B1C-8720-DD6DAE75D0C1}" type="parTrans" cxnId="{5BE66DA0-FE8A-42A1-90EF-E2A9090DCA22}">
      <dgm:prSet/>
      <dgm:spPr/>
      <dgm:t>
        <a:bodyPr/>
        <a:lstStyle/>
        <a:p>
          <a:endParaRPr lang="en-US"/>
        </a:p>
      </dgm:t>
    </dgm:pt>
    <dgm:pt modelId="{2F242A74-CEE7-47E7-B136-448DB73B78C7}" type="sibTrans" cxnId="{5BE66DA0-FE8A-42A1-90EF-E2A9090DCA22}">
      <dgm:prSet/>
      <dgm:spPr/>
      <dgm:t>
        <a:bodyPr/>
        <a:lstStyle/>
        <a:p>
          <a:endParaRPr lang="en-US"/>
        </a:p>
      </dgm:t>
    </dgm:pt>
    <dgm:pt modelId="{048D8BF6-B5AD-4865-A859-EE5D7E141BA5}">
      <dgm:prSet/>
      <dgm:spPr/>
      <dgm:t>
        <a:bodyPr/>
        <a:lstStyle/>
        <a:p>
          <a:r>
            <a:rPr lang="en-US" dirty="0"/>
            <a:t>Both external and internal</a:t>
          </a:r>
        </a:p>
      </dgm:t>
    </dgm:pt>
    <dgm:pt modelId="{89FCC803-E538-4C6B-BEC0-28AA1634C545}" type="parTrans" cxnId="{0D03775E-C1B9-4EB0-9E70-9D289677D66A}">
      <dgm:prSet/>
      <dgm:spPr/>
      <dgm:t>
        <a:bodyPr/>
        <a:lstStyle/>
        <a:p>
          <a:endParaRPr lang="en-US"/>
        </a:p>
      </dgm:t>
    </dgm:pt>
    <dgm:pt modelId="{3A7A3F98-68E1-4E81-A453-36E7251A3ECD}" type="sibTrans" cxnId="{0D03775E-C1B9-4EB0-9E70-9D289677D66A}">
      <dgm:prSet/>
      <dgm:spPr/>
      <dgm:t>
        <a:bodyPr/>
        <a:lstStyle/>
        <a:p>
          <a:endParaRPr lang="en-US"/>
        </a:p>
      </dgm:t>
    </dgm:pt>
    <dgm:pt modelId="{466BC7D3-CCEB-4481-BD23-BF133DFC8439}">
      <dgm:prSet/>
      <dgm:spPr/>
      <dgm:t>
        <a:bodyPr/>
        <a:lstStyle/>
        <a:p>
          <a:r>
            <a:rPr lang="en-US" dirty="0"/>
            <a:t>How to ensure productivity from day one and consistent work product?</a:t>
          </a:r>
        </a:p>
      </dgm:t>
    </dgm:pt>
    <dgm:pt modelId="{D765E009-B6E1-4CD4-AB30-CD319DB358C2}" type="parTrans" cxnId="{56EC4F5E-3655-4B75-873A-8C9FFFAA5F91}">
      <dgm:prSet/>
      <dgm:spPr/>
      <dgm:t>
        <a:bodyPr/>
        <a:lstStyle/>
        <a:p>
          <a:endParaRPr lang="en-US"/>
        </a:p>
      </dgm:t>
    </dgm:pt>
    <dgm:pt modelId="{AE902605-3D13-4A8E-A611-A9354B0E9811}" type="sibTrans" cxnId="{56EC4F5E-3655-4B75-873A-8C9FFFAA5F91}">
      <dgm:prSet/>
      <dgm:spPr/>
      <dgm:t>
        <a:bodyPr/>
        <a:lstStyle/>
        <a:p>
          <a:endParaRPr lang="en-US"/>
        </a:p>
      </dgm:t>
    </dgm:pt>
    <dgm:pt modelId="{4BCD20E2-F13A-4354-BCFE-E88DD90D26C1}">
      <dgm:prSet/>
      <dgm:spPr/>
      <dgm:t>
        <a:bodyPr/>
        <a:lstStyle/>
        <a:p>
          <a:r>
            <a:rPr lang="en-US" dirty="0"/>
            <a:t>How to effectively collaborate?</a:t>
          </a:r>
        </a:p>
      </dgm:t>
    </dgm:pt>
    <dgm:pt modelId="{9224466B-9394-42C5-8659-CAE8ABE3A59D}" type="parTrans" cxnId="{094234E2-E673-406A-BE42-A9A4979E9471}">
      <dgm:prSet/>
      <dgm:spPr/>
      <dgm:t>
        <a:bodyPr/>
        <a:lstStyle/>
        <a:p>
          <a:endParaRPr lang="en-US"/>
        </a:p>
      </dgm:t>
    </dgm:pt>
    <dgm:pt modelId="{9837ADA3-B992-41B4-8BBF-97EC1BC8B7CA}" type="sibTrans" cxnId="{094234E2-E673-406A-BE42-A9A4979E9471}">
      <dgm:prSet/>
      <dgm:spPr/>
      <dgm:t>
        <a:bodyPr/>
        <a:lstStyle/>
        <a:p>
          <a:endParaRPr lang="en-US"/>
        </a:p>
      </dgm:t>
    </dgm:pt>
    <dgm:pt modelId="{1EA94E14-F225-407A-905C-8F3B864C8D43}" type="pres">
      <dgm:prSet presAssocID="{A4899EA5-C836-4445-B306-E07C736E019B}" presName="Name0" presStyleCnt="0">
        <dgm:presLayoutVars>
          <dgm:dir/>
          <dgm:animLvl val="lvl"/>
          <dgm:resizeHandles val="exact"/>
        </dgm:presLayoutVars>
      </dgm:prSet>
      <dgm:spPr/>
    </dgm:pt>
    <dgm:pt modelId="{72693175-E3BD-446F-9F93-0FF1CD1EE26B}" type="pres">
      <dgm:prSet presAssocID="{007E8684-7EBF-462B-AF7E-0664699AD110}" presName="composite" presStyleCnt="0"/>
      <dgm:spPr/>
    </dgm:pt>
    <dgm:pt modelId="{F23DCB39-A107-43E9-8F55-2B03B794B2D7}" type="pres">
      <dgm:prSet presAssocID="{007E8684-7EBF-462B-AF7E-0664699AD110}" presName="parTx" presStyleLbl="alignNode1" presStyleIdx="0" presStyleCnt="3">
        <dgm:presLayoutVars>
          <dgm:chMax val="0"/>
          <dgm:chPref val="0"/>
          <dgm:bulletEnabled val="1"/>
        </dgm:presLayoutVars>
      </dgm:prSet>
      <dgm:spPr/>
    </dgm:pt>
    <dgm:pt modelId="{E1F8A2F6-8E0C-452F-A381-4849E0D628D9}" type="pres">
      <dgm:prSet presAssocID="{007E8684-7EBF-462B-AF7E-0664699AD110}" presName="desTx" presStyleLbl="alignAccFollowNode1" presStyleIdx="0" presStyleCnt="3">
        <dgm:presLayoutVars>
          <dgm:bulletEnabled val="1"/>
        </dgm:presLayoutVars>
      </dgm:prSet>
      <dgm:spPr/>
    </dgm:pt>
    <dgm:pt modelId="{E024DAEA-E68C-4E32-992E-68A795276A78}" type="pres">
      <dgm:prSet presAssocID="{5246E87D-25E8-4179-A8A6-61DF1249008C}" presName="space" presStyleCnt="0"/>
      <dgm:spPr/>
    </dgm:pt>
    <dgm:pt modelId="{870226C5-9335-4946-80B0-063AC9750E1C}" type="pres">
      <dgm:prSet presAssocID="{DB94DFBF-67F1-4F9D-BCA7-B97A4ED6D47C}" presName="composite" presStyleCnt="0"/>
      <dgm:spPr/>
    </dgm:pt>
    <dgm:pt modelId="{88D4D833-A3CB-414E-92BC-F9032F4670A9}" type="pres">
      <dgm:prSet presAssocID="{DB94DFBF-67F1-4F9D-BCA7-B97A4ED6D47C}" presName="parTx" presStyleLbl="alignNode1" presStyleIdx="1" presStyleCnt="3">
        <dgm:presLayoutVars>
          <dgm:chMax val="0"/>
          <dgm:chPref val="0"/>
          <dgm:bulletEnabled val="1"/>
        </dgm:presLayoutVars>
      </dgm:prSet>
      <dgm:spPr/>
    </dgm:pt>
    <dgm:pt modelId="{C88037B8-2C7F-43A6-94A2-7A69A0968B96}" type="pres">
      <dgm:prSet presAssocID="{DB94DFBF-67F1-4F9D-BCA7-B97A4ED6D47C}" presName="desTx" presStyleLbl="alignAccFollowNode1" presStyleIdx="1" presStyleCnt="3">
        <dgm:presLayoutVars>
          <dgm:bulletEnabled val="1"/>
        </dgm:presLayoutVars>
      </dgm:prSet>
      <dgm:spPr/>
    </dgm:pt>
    <dgm:pt modelId="{67FE588B-3660-429C-B78F-845E3F675C3E}" type="pres">
      <dgm:prSet presAssocID="{4E5E4CBD-EE45-4EDA-93DD-94FB1B54FCE8}" presName="space" presStyleCnt="0"/>
      <dgm:spPr/>
    </dgm:pt>
    <dgm:pt modelId="{73B46C3F-F1A0-4E8D-8BDB-D3985316F96D}" type="pres">
      <dgm:prSet presAssocID="{6A2F4995-A84B-413A-9ACB-DEDED2BD70D3}" presName="composite" presStyleCnt="0"/>
      <dgm:spPr/>
    </dgm:pt>
    <dgm:pt modelId="{E1FB6F65-651E-48D0-B432-D21FE33ED250}" type="pres">
      <dgm:prSet presAssocID="{6A2F4995-A84B-413A-9ACB-DEDED2BD70D3}" presName="parTx" presStyleLbl="alignNode1" presStyleIdx="2" presStyleCnt="3">
        <dgm:presLayoutVars>
          <dgm:chMax val="0"/>
          <dgm:chPref val="0"/>
          <dgm:bulletEnabled val="1"/>
        </dgm:presLayoutVars>
      </dgm:prSet>
      <dgm:spPr/>
    </dgm:pt>
    <dgm:pt modelId="{E2BD62F2-51D4-46EB-94B0-29F7632B0C28}" type="pres">
      <dgm:prSet presAssocID="{6A2F4995-A84B-413A-9ACB-DEDED2BD70D3}" presName="desTx" presStyleLbl="alignAccFollowNode1" presStyleIdx="2" presStyleCnt="3">
        <dgm:presLayoutVars>
          <dgm:bulletEnabled val="1"/>
        </dgm:presLayoutVars>
      </dgm:prSet>
      <dgm:spPr/>
    </dgm:pt>
  </dgm:ptLst>
  <dgm:cxnLst>
    <dgm:cxn modelId="{28AD7819-28FD-4570-A396-F388D8918A32}" type="presOf" srcId="{A4899EA5-C836-4445-B306-E07C736E019B}" destId="{1EA94E14-F225-407A-905C-8F3B864C8D43}" srcOrd="0" destOrd="0" presId="urn:microsoft.com/office/officeart/2005/8/layout/hList1"/>
    <dgm:cxn modelId="{6181491D-5808-48C6-9022-AD8D2A46B2E1}" type="presOf" srcId="{048D8BF6-B5AD-4865-A859-EE5D7E141BA5}" destId="{E2BD62F2-51D4-46EB-94B0-29F7632B0C28}" srcOrd="0" destOrd="0" presId="urn:microsoft.com/office/officeart/2005/8/layout/hList1"/>
    <dgm:cxn modelId="{7F81C420-4CF1-4C1F-A9BD-A61DB9F35B6B}" srcId="{A4899EA5-C836-4445-B306-E07C736E019B}" destId="{DB94DFBF-67F1-4F9D-BCA7-B97A4ED6D47C}" srcOrd="1" destOrd="0" parTransId="{49B34AE6-D29A-4CA8-9C32-B6098FA62A1C}" sibTransId="{4E5E4CBD-EE45-4EDA-93DD-94FB1B54FCE8}"/>
    <dgm:cxn modelId="{DDF35B28-D85B-482A-A391-C3072B6C6BAF}" srcId="{DB94DFBF-67F1-4F9D-BCA7-B97A4ED6D47C}" destId="{A777F9A4-2B1C-44E5-93C1-002ECF6B29EA}" srcOrd="0" destOrd="0" parTransId="{6A1D4B59-9648-40A7-8BE9-E25916C99C17}" sibTransId="{8162B33C-8AE3-4966-A5FE-12A320AF1827}"/>
    <dgm:cxn modelId="{E643EA2E-7DB5-442C-B428-B4AF7765AD89}" type="presOf" srcId="{007E8684-7EBF-462B-AF7E-0664699AD110}" destId="{F23DCB39-A107-43E9-8F55-2B03B794B2D7}" srcOrd="0" destOrd="0" presId="urn:microsoft.com/office/officeart/2005/8/layout/hList1"/>
    <dgm:cxn modelId="{56EC4F5E-3655-4B75-873A-8C9FFFAA5F91}" srcId="{DB94DFBF-67F1-4F9D-BCA7-B97A4ED6D47C}" destId="{466BC7D3-CCEB-4481-BD23-BF133DFC8439}" srcOrd="1" destOrd="0" parTransId="{D765E009-B6E1-4CD4-AB30-CD319DB358C2}" sibTransId="{AE902605-3D13-4A8E-A611-A9354B0E9811}"/>
    <dgm:cxn modelId="{0D03775E-C1B9-4EB0-9E70-9D289677D66A}" srcId="{6A2F4995-A84B-413A-9ACB-DEDED2BD70D3}" destId="{048D8BF6-B5AD-4865-A859-EE5D7E141BA5}" srcOrd="0" destOrd="0" parTransId="{89FCC803-E538-4C6B-BEC0-28AA1634C545}" sibTransId="{3A7A3F98-68E1-4E81-A453-36E7251A3ECD}"/>
    <dgm:cxn modelId="{37DF525F-2722-457E-BAC8-1141F30339ED}" type="presOf" srcId="{5569F2E2-930B-4A43-8620-B6B80212D3C1}" destId="{E1F8A2F6-8E0C-452F-A381-4849E0D628D9}" srcOrd="0" destOrd="0" presId="urn:microsoft.com/office/officeart/2005/8/layout/hList1"/>
    <dgm:cxn modelId="{1878876A-D611-4F2B-89C8-F4F7BE5626BB}" type="presOf" srcId="{DB94DFBF-67F1-4F9D-BCA7-B97A4ED6D47C}" destId="{88D4D833-A3CB-414E-92BC-F9032F4670A9}" srcOrd="0" destOrd="0" presId="urn:microsoft.com/office/officeart/2005/8/layout/hList1"/>
    <dgm:cxn modelId="{8EF17251-8BA2-4091-A81A-9FC562BC2940}" type="presOf" srcId="{FA149C34-A3C3-4F27-9FA7-EE265516B0EF}" destId="{E1F8A2F6-8E0C-452F-A381-4849E0D628D9}" srcOrd="0" destOrd="1" presId="urn:microsoft.com/office/officeart/2005/8/layout/hList1"/>
    <dgm:cxn modelId="{06AE8073-9AE6-426C-95B2-D7873291DF98}" type="presOf" srcId="{A777F9A4-2B1C-44E5-93C1-002ECF6B29EA}" destId="{C88037B8-2C7F-43A6-94A2-7A69A0968B96}" srcOrd="0" destOrd="0" presId="urn:microsoft.com/office/officeart/2005/8/layout/hList1"/>
    <dgm:cxn modelId="{9D167F8F-C000-4616-A844-A58B703F5478}" srcId="{A4899EA5-C836-4445-B306-E07C736E019B}" destId="{007E8684-7EBF-462B-AF7E-0664699AD110}" srcOrd="0" destOrd="0" parTransId="{7A5BDF9E-636E-4EF6-89C4-07FAB8F37E1E}" sibTransId="{5246E87D-25E8-4179-A8A6-61DF1249008C}"/>
    <dgm:cxn modelId="{1E934295-75C7-42D1-82AC-C87886FB4C27}" type="presOf" srcId="{4BCD20E2-F13A-4354-BCFE-E88DD90D26C1}" destId="{E1F8A2F6-8E0C-452F-A381-4849E0D628D9}" srcOrd="0" destOrd="2" presId="urn:microsoft.com/office/officeart/2005/8/layout/hList1"/>
    <dgm:cxn modelId="{5E31629B-F3E8-48F1-9F4E-121AB29942BE}" type="presOf" srcId="{466BC7D3-CCEB-4481-BD23-BF133DFC8439}" destId="{C88037B8-2C7F-43A6-94A2-7A69A0968B96}" srcOrd="0" destOrd="1" presId="urn:microsoft.com/office/officeart/2005/8/layout/hList1"/>
    <dgm:cxn modelId="{5BE66DA0-FE8A-42A1-90EF-E2A9090DCA22}" srcId="{007E8684-7EBF-462B-AF7E-0664699AD110}" destId="{5569F2E2-930B-4A43-8620-B6B80212D3C1}" srcOrd="0" destOrd="0" parTransId="{673FE6A2-429E-4B1C-8720-DD6DAE75D0C1}" sibTransId="{2F242A74-CEE7-47E7-B136-448DB73B78C7}"/>
    <dgm:cxn modelId="{B79EDFA7-729F-4C8A-A895-ABEC74553B90}" srcId="{007E8684-7EBF-462B-AF7E-0664699AD110}" destId="{FA149C34-A3C3-4F27-9FA7-EE265516B0EF}" srcOrd="1" destOrd="0" parTransId="{8BA40872-DFF6-4AC5-BB20-C93D6FD7EE7D}" sibTransId="{3D0DBB10-0EDB-432D-B9B8-70D3A9C00F5C}"/>
    <dgm:cxn modelId="{B3C51FBA-7E77-4203-A7B3-F8EECBBD6BAF}" srcId="{A4899EA5-C836-4445-B306-E07C736E019B}" destId="{6A2F4995-A84B-413A-9ACB-DEDED2BD70D3}" srcOrd="2" destOrd="0" parTransId="{A72D33D7-E52D-4FEC-AE99-FEB63620CBE7}" sibTransId="{F626FA59-1F9C-4CF3-9219-7C91E6503327}"/>
    <dgm:cxn modelId="{9C53BDCD-9C4B-4DAD-857D-8949D17FCF21}" type="presOf" srcId="{BBCA964C-A19D-47D5-BB37-D956FC639632}" destId="{E2BD62F2-51D4-46EB-94B0-29F7632B0C28}" srcOrd="0" destOrd="1" presId="urn:microsoft.com/office/officeart/2005/8/layout/hList1"/>
    <dgm:cxn modelId="{094234E2-E673-406A-BE42-A9A4979E9471}" srcId="{007E8684-7EBF-462B-AF7E-0664699AD110}" destId="{4BCD20E2-F13A-4354-BCFE-E88DD90D26C1}" srcOrd="2" destOrd="0" parTransId="{9224466B-9394-42C5-8659-CAE8ABE3A59D}" sibTransId="{9837ADA3-B992-41B4-8BBF-97EC1BC8B7CA}"/>
    <dgm:cxn modelId="{997D45ED-BC77-4196-8354-BCF66ABE1DFC}" type="presOf" srcId="{6A2F4995-A84B-413A-9ACB-DEDED2BD70D3}" destId="{E1FB6F65-651E-48D0-B432-D21FE33ED250}" srcOrd="0" destOrd="0" presId="urn:microsoft.com/office/officeart/2005/8/layout/hList1"/>
    <dgm:cxn modelId="{AD0353F9-8D78-4DEA-99B2-7325FB196137}" srcId="{6A2F4995-A84B-413A-9ACB-DEDED2BD70D3}" destId="{BBCA964C-A19D-47D5-BB37-D956FC639632}" srcOrd="1" destOrd="0" parTransId="{A68ABEC8-7C8F-4928-BFEC-D688BC5B247E}" sibTransId="{1F56B644-5AAF-414E-B2DD-28A8F9FE3E51}"/>
    <dgm:cxn modelId="{BDD940F0-E91C-476F-BA69-B1EA117EEEFF}" type="presParOf" srcId="{1EA94E14-F225-407A-905C-8F3B864C8D43}" destId="{72693175-E3BD-446F-9F93-0FF1CD1EE26B}" srcOrd="0" destOrd="0" presId="urn:microsoft.com/office/officeart/2005/8/layout/hList1"/>
    <dgm:cxn modelId="{0D67C9F3-C422-43B4-9DD0-6AF8294EE8BE}" type="presParOf" srcId="{72693175-E3BD-446F-9F93-0FF1CD1EE26B}" destId="{F23DCB39-A107-43E9-8F55-2B03B794B2D7}" srcOrd="0" destOrd="0" presId="urn:microsoft.com/office/officeart/2005/8/layout/hList1"/>
    <dgm:cxn modelId="{71B81FD3-3237-4E7A-9F8F-F8D813024BDB}" type="presParOf" srcId="{72693175-E3BD-446F-9F93-0FF1CD1EE26B}" destId="{E1F8A2F6-8E0C-452F-A381-4849E0D628D9}" srcOrd="1" destOrd="0" presId="urn:microsoft.com/office/officeart/2005/8/layout/hList1"/>
    <dgm:cxn modelId="{4FFFCA2B-C5D5-4BB8-A7AA-A93135C4EBBD}" type="presParOf" srcId="{1EA94E14-F225-407A-905C-8F3B864C8D43}" destId="{E024DAEA-E68C-4E32-992E-68A795276A78}" srcOrd="1" destOrd="0" presId="urn:microsoft.com/office/officeart/2005/8/layout/hList1"/>
    <dgm:cxn modelId="{1DF3CE9A-8584-40E8-8995-23432728370A}" type="presParOf" srcId="{1EA94E14-F225-407A-905C-8F3B864C8D43}" destId="{870226C5-9335-4946-80B0-063AC9750E1C}" srcOrd="2" destOrd="0" presId="urn:microsoft.com/office/officeart/2005/8/layout/hList1"/>
    <dgm:cxn modelId="{30E228AA-EB1A-49D4-A1ED-D1B259B5E166}" type="presParOf" srcId="{870226C5-9335-4946-80B0-063AC9750E1C}" destId="{88D4D833-A3CB-414E-92BC-F9032F4670A9}" srcOrd="0" destOrd="0" presId="urn:microsoft.com/office/officeart/2005/8/layout/hList1"/>
    <dgm:cxn modelId="{DCACE78A-9E57-4112-8D8A-4AC0B4981497}" type="presParOf" srcId="{870226C5-9335-4946-80B0-063AC9750E1C}" destId="{C88037B8-2C7F-43A6-94A2-7A69A0968B96}" srcOrd="1" destOrd="0" presId="urn:microsoft.com/office/officeart/2005/8/layout/hList1"/>
    <dgm:cxn modelId="{42510764-8A7E-4093-B54F-C94B7B79B833}" type="presParOf" srcId="{1EA94E14-F225-407A-905C-8F3B864C8D43}" destId="{67FE588B-3660-429C-B78F-845E3F675C3E}" srcOrd="3" destOrd="0" presId="urn:microsoft.com/office/officeart/2005/8/layout/hList1"/>
    <dgm:cxn modelId="{7D193DB9-F0C7-4212-8467-44B159D9CEB2}" type="presParOf" srcId="{1EA94E14-F225-407A-905C-8F3B864C8D43}" destId="{73B46C3F-F1A0-4E8D-8BDB-D3985316F96D}" srcOrd="4" destOrd="0" presId="urn:microsoft.com/office/officeart/2005/8/layout/hList1"/>
    <dgm:cxn modelId="{CBD56DA8-3CE1-4DB3-B7E9-7DA442B9407B}" type="presParOf" srcId="{73B46C3F-F1A0-4E8D-8BDB-D3985316F96D}" destId="{E1FB6F65-651E-48D0-B432-D21FE33ED250}" srcOrd="0" destOrd="0" presId="urn:microsoft.com/office/officeart/2005/8/layout/hList1"/>
    <dgm:cxn modelId="{1638C69D-61CD-4F83-8438-B7C43A409958}" type="presParOf" srcId="{73B46C3F-F1A0-4E8D-8BDB-D3985316F96D}" destId="{E2BD62F2-51D4-46EB-94B0-29F7632B0C2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6077489" y="-929886"/>
          <a:ext cx="7234695" cy="7234695"/>
        </a:xfrm>
        <a:prstGeom prst="blockArc">
          <a:avLst>
            <a:gd name="adj1" fmla="val 18900000"/>
            <a:gd name="adj2" fmla="val 2700000"/>
            <a:gd name="adj3" fmla="val 29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505675" y="335825"/>
          <a:ext cx="5895433" cy="672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64" tIns="45720" rIns="45720" bIns="45720" numCol="1" spcCol="1270" anchor="t" anchorCtr="0">
          <a:noAutofit/>
        </a:bodyPr>
        <a:lstStyle/>
        <a:p>
          <a:pPr marL="0" lvl="0" indent="0" algn="l" defTabSz="800100">
            <a:lnSpc>
              <a:spcPct val="90000"/>
            </a:lnSpc>
            <a:spcBef>
              <a:spcPct val="0"/>
            </a:spcBef>
            <a:spcAft>
              <a:spcPct val="35000"/>
            </a:spcAft>
            <a:buNone/>
          </a:pPr>
          <a:r>
            <a:rPr lang="en-US" sz="1800" kern="1200" dirty="0"/>
            <a:t>Quality</a:t>
          </a:r>
        </a:p>
        <a:p>
          <a:pPr marL="114300" lvl="1" indent="-114300" algn="l" defTabSz="622300">
            <a:lnSpc>
              <a:spcPct val="90000"/>
            </a:lnSpc>
            <a:spcBef>
              <a:spcPct val="0"/>
            </a:spcBef>
            <a:spcAft>
              <a:spcPct val="15000"/>
            </a:spcAft>
            <a:buChar char="•"/>
          </a:pPr>
          <a:r>
            <a:rPr lang="en-US" sz="1400" kern="1200"/>
            <a:t>Consistent, repeatable steps. </a:t>
          </a:r>
          <a:r>
            <a:rPr lang="en-US" sz="1400" kern="1200" dirty="0"/>
            <a:t>Required artifacts.</a:t>
          </a:r>
        </a:p>
      </dsp:txBody>
      <dsp:txXfrm>
        <a:off x="505675" y="335825"/>
        <a:ext cx="5895433" cy="672080"/>
      </dsp:txXfrm>
    </dsp:sp>
    <dsp:sp modelId="{240EC60C-62E5-40AA-B5AD-062BB47C7673}">
      <dsp:nvSpPr>
        <dsp:cNvPr id="0" name=""/>
        <dsp:cNvSpPr/>
      </dsp:nvSpPr>
      <dsp:spPr>
        <a:xfrm>
          <a:off x="85625" y="251815"/>
          <a:ext cx="840100" cy="8401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3930E4-9D83-4E79-BB7E-1D8528AFD103}">
      <dsp:nvSpPr>
        <dsp:cNvPr id="0" name=""/>
        <dsp:cNvSpPr/>
      </dsp:nvSpPr>
      <dsp:spPr>
        <a:xfrm>
          <a:off x="987268" y="1343623"/>
          <a:ext cx="5413840" cy="672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64" tIns="45720" rIns="45720" bIns="45720" numCol="1" spcCol="1270" anchor="t" anchorCtr="0">
          <a:noAutofit/>
        </a:bodyPr>
        <a:lstStyle/>
        <a:p>
          <a:pPr marL="0" lvl="0" indent="0" algn="l" defTabSz="800100">
            <a:lnSpc>
              <a:spcPct val="90000"/>
            </a:lnSpc>
            <a:spcBef>
              <a:spcPct val="0"/>
            </a:spcBef>
            <a:spcAft>
              <a:spcPct val="35000"/>
            </a:spcAft>
            <a:buNone/>
          </a:pPr>
          <a:r>
            <a:rPr lang="en-US" sz="1800" kern="1200" dirty="0"/>
            <a:t>Organization</a:t>
          </a:r>
        </a:p>
        <a:p>
          <a:pPr marL="114300" lvl="1" indent="-114300" algn="l" defTabSz="622300">
            <a:lnSpc>
              <a:spcPct val="90000"/>
            </a:lnSpc>
            <a:spcBef>
              <a:spcPct val="0"/>
            </a:spcBef>
            <a:spcAft>
              <a:spcPct val="15000"/>
            </a:spcAft>
            <a:buChar char="•"/>
          </a:pPr>
          <a:r>
            <a:rPr lang="en-US" sz="1400" kern="1200" dirty="0"/>
            <a:t>keeping track of artifacts in distributed cloud environments</a:t>
          </a:r>
        </a:p>
      </dsp:txBody>
      <dsp:txXfrm>
        <a:off x="987268" y="1343623"/>
        <a:ext cx="5413840" cy="672080"/>
      </dsp:txXfrm>
    </dsp:sp>
    <dsp:sp modelId="{E48CAF78-AD1B-4DDD-8AFD-3F5F4F4C8A31}">
      <dsp:nvSpPr>
        <dsp:cNvPr id="0" name=""/>
        <dsp:cNvSpPr/>
      </dsp:nvSpPr>
      <dsp:spPr>
        <a:xfrm>
          <a:off x="567218" y="1259612"/>
          <a:ext cx="840100" cy="8401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BA94E7-8602-4FE3-94BE-A3D69E74DEDA}">
      <dsp:nvSpPr>
        <dsp:cNvPr id="0" name=""/>
        <dsp:cNvSpPr/>
      </dsp:nvSpPr>
      <dsp:spPr>
        <a:xfrm>
          <a:off x="1135078" y="2351420"/>
          <a:ext cx="5266030" cy="672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64" tIns="45720" rIns="45720" bIns="45720" numCol="1" spcCol="1270" anchor="t" anchorCtr="0">
          <a:noAutofit/>
        </a:bodyPr>
        <a:lstStyle/>
        <a:p>
          <a:pPr marL="0" lvl="0" indent="0" algn="l" defTabSz="800100">
            <a:lnSpc>
              <a:spcPct val="90000"/>
            </a:lnSpc>
            <a:spcBef>
              <a:spcPct val="0"/>
            </a:spcBef>
            <a:spcAft>
              <a:spcPct val="35000"/>
            </a:spcAft>
            <a:buNone/>
          </a:pPr>
          <a:r>
            <a:rPr lang="en-US" sz="1800" kern="1200" dirty="0"/>
            <a:t>Collaboration</a:t>
          </a:r>
        </a:p>
        <a:p>
          <a:pPr marL="114300" lvl="1" indent="-114300" algn="l" defTabSz="622300">
            <a:lnSpc>
              <a:spcPct val="90000"/>
            </a:lnSpc>
            <a:spcBef>
              <a:spcPct val="0"/>
            </a:spcBef>
            <a:spcAft>
              <a:spcPct val="15000"/>
            </a:spcAft>
            <a:buChar char="•"/>
          </a:pPr>
          <a:r>
            <a:rPr lang="en-US" sz="1400" kern="1200"/>
            <a:t>Across </a:t>
          </a:r>
          <a:r>
            <a:rPr lang="en-US" sz="1400" kern="1200" dirty="0"/>
            <a:t>teams, resources</a:t>
          </a:r>
        </a:p>
      </dsp:txBody>
      <dsp:txXfrm>
        <a:off x="1135078" y="2351420"/>
        <a:ext cx="5266030" cy="672080"/>
      </dsp:txXfrm>
    </dsp:sp>
    <dsp:sp modelId="{BF165C5B-138D-4313-A010-4D87B469302B}">
      <dsp:nvSpPr>
        <dsp:cNvPr id="0" name=""/>
        <dsp:cNvSpPr/>
      </dsp:nvSpPr>
      <dsp:spPr>
        <a:xfrm>
          <a:off x="715028" y="2267410"/>
          <a:ext cx="840100" cy="8401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CD50B1-D06D-4CE1-8B99-54608C48E5CB}">
      <dsp:nvSpPr>
        <dsp:cNvPr id="0" name=""/>
        <dsp:cNvSpPr/>
      </dsp:nvSpPr>
      <dsp:spPr>
        <a:xfrm>
          <a:off x="987268" y="3359218"/>
          <a:ext cx="5413840" cy="672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64" tIns="45720" rIns="45720" bIns="45720" numCol="1" spcCol="1270" anchor="t" anchorCtr="0">
          <a:noAutofit/>
        </a:bodyPr>
        <a:lstStyle/>
        <a:p>
          <a:pPr marL="0" lvl="0" indent="0" algn="l" defTabSz="800100">
            <a:lnSpc>
              <a:spcPct val="90000"/>
            </a:lnSpc>
            <a:spcBef>
              <a:spcPct val="0"/>
            </a:spcBef>
            <a:spcAft>
              <a:spcPct val="35000"/>
            </a:spcAft>
            <a:buNone/>
          </a:pPr>
          <a:r>
            <a:rPr lang="en-US" sz="1800" kern="1200" dirty="0"/>
            <a:t>Knowledge Accumulation:</a:t>
          </a:r>
        </a:p>
        <a:p>
          <a:pPr marL="114300" lvl="1" indent="-114300" algn="l" defTabSz="622300">
            <a:lnSpc>
              <a:spcPct val="90000"/>
            </a:lnSpc>
            <a:spcBef>
              <a:spcPct val="0"/>
            </a:spcBef>
            <a:spcAft>
              <a:spcPct val="15000"/>
            </a:spcAft>
            <a:buChar char="•"/>
          </a:pPr>
          <a:r>
            <a:rPr lang="en-US" sz="1400" kern="1200"/>
            <a:t>Effective </a:t>
          </a:r>
          <a:r>
            <a:rPr lang="en-US" sz="1400" kern="1200" dirty="0"/>
            <a:t>sharing, preventing reinvention of wheels</a:t>
          </a:r>
        </a:p>
      </dsp:txBody>
      <dsp:txXfrm>
        <a:off x="987268" y="3359218"/>
        <a:ext cx="5413840" cy="672080"/>
      </dsp:txXfrm>
    </dsp:sp>
    <dsp:sp modelId="{91FC7AF5-EB1D-4C2A-8BA9-136E6BE1B381}">
      <dsp:nvSpPr>
        <dsp:cNvPr id="0" name=""/>
        <dsp:cNvSpPr/>
      </dsp:nvSpPr>
      <dsp:spPr>
        <a:xfrm>
          <a:off x="567218" y="3275208"/>
          <a:ext cx="840100" cy="8401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698627-6D65-4474-8695-C6C78E770451}">
      <dsp:nvSpPr>
        <dsp:cNvPr id="0" name=""/>
        <dsp:cNvSpPr/>
      </dsp:nvSpPr>
      <dsp:spPr>
        <a:xfrm>
          <a:off x="505675" y="4367016"/>
          <a:ext cx="5895433" cy="672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64" tIns="45720" rIns="45720" bIns="45720" numCol="1" spcCol="1270" anchor="t" anchorCtr="0">
          <a:noAutofit/>
        </a:bodyPr>
        <a:lstStyle/>
        <a:p>
          <a:pPr marL="0" lvl="0" indent="0" algn="l" defTabSz="800100">
            <a:lnSpc>
              <a:spcPct val="90000"/>
            </a:lnSpc>
            <a:spcBef>
              <a:spcPct val="0"/>
            </a:spcBef>
            <a:spcAft>
              <a:spcPct val="35000"/>
            </a:spcAft>
            <a:buNone/>
          </a:pPr>
          <a:r>
            <a:rPr lang="en-US" sz="1800" kern="1200" dirty="0"/>
            <a:t>Agility</a:t>
          </a:r>
        </a:p>
        <a:p>
          <a:pPr marL="114300" lvl="1" indent="-114300" algn="l" defTabSz="622300">
            <a:lnSpc>
              <a:spcPct val="90000"/>
            </a:lnSpc>
            <a:spcBef>
              <a:spcPct val="0"/>
            </a:spcBef>
            <a:spcAft>
              <a:spcPct val="15000"/>
            </a:spcAft>
            <a:buChar char="•"/>
          </a:pPr>
          <a:r>
            <a:rPr lang="en-US" sz="1400" kern="1200" dirty="0"/>
            <a:t>Get going fast, execute efficiently.</a:t>
          </a:r>
        </a:p>
      </dsp:txBody>
      <dsp:txXfrm>
        <a:off x="505675" y="4367016"/>
        <a:ext cx="5895433" cy="672080"/>
      </dsp:txXfrm>
    </dsp:sp>
    <dsp:sp modelId="{C878AEDF-F517-47BB-B4A7-FD2C24015AC6}">
      <dsp:nvSpPr>
        <dsp:cNvPr id="0" name=""/>
        <dsp:cNvSpPr/>
      </dsp:nvSpPr>
      <dsp:spPr>
        <a:xfrm>
          <a:off x="85625" y="4283006"/>
          <a:ext cx="840100" cy="8401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4598A-6658-4C3E-B1B2-180562EA0944}">
      <dsp:nvSpPr>
        <dsp:cNvPr id="0" name=""/>
        <dsp:cNvSpPr/>
      </dsp:nvSpPr>
      <dsp:spPr>
        <a:xfrm>
          <a:off x="1676395" y="304802"/>
          <a:ext cx="155555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Global teams</a:t>
          </a:r>
        </a:p>
      </dsp:txBody>
      <dsp:txXfrm>
        <a:off x="1676395" y="304802"/>
        <a:ext cx="1555551" cy="489600"/>
      </dsp:txXfrm>
    </dsp:sp>
    <dsp:sp modelId="{699592EA-7340-4E74-907C-08EA063FE7A1}">
      <dsp:nvSpPr>
        <dsp:cNvPr id="0" name=""/>
        <dsp:cNvSpPr/>
      </dsp:nvSpPr>
      <dsp:spPr>
        <a:xfrm>
          <a:off x="1676395" y="794408"/>
          <a:ext cx="1555551" cy="9566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Five geographic locations</a:t>
          </a:r>
        </a:p>
      </dsp:txBody>
      <dsp:txXfrm>
        <a:off x="1676395" y="794408"/>
        <a:ext cx="1555551" cy="956632"/>
      </dsp:txXfrm>
    </dsp:sp>
    <dsp:sp modelId="{9CA70E69-4A35-414E-BCF8-2A1D61775319}">
      <dsp:nvSpPr>
        <dsp:cNvPr id="0" name=""/>
        <dsp:cNvSpPr/>
      </dsp:nvSpPr>
      <dsp:spPr>
        <a:xfrm>
          <a:off x="1676395" y="1828800"/>
          <a:ext cx="155555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New Teams</a:t>
          </a:r>
        </a:p>
      </dsp:txBody>
      <dsp:txXfrm>
        <a:off x="1676395" y="1828800"/>
        <a:ext cx="1555551" cy="489600"/>
      </dsp:txXfrm>
    </dsp:sp>
    <dsp:sp modelId="{56252152-8B84-44F5-80F6-61C5D630C1A8}">
      <dsp:nvSpPr>
        <dsp:cNvPr id="0" name=""/>
        <dsp:cNvSpPr/>
      </dsp:nvSpPr>
      <dsp:spPr>
        <a:xfrm>
          <a:off x="1676395" y="2318409"/>
          <a:ext cx="1555551" cy="9566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Different backgrounds</a:t>
          </a:r>
        </a:p>
      </dsp:txBody>
      <dsp:txXfrm>
        <a:off x="1676395" y="2318409"/>
        <a:ext cx="1555551" cy="956632"/>
      </dsp:txXfrm>
    </dsp:sp>
    <dsp:sp modelId="{20C0ACC2-32EC-4366-8A85-39F386F27F72}">
      <dsp:nvSpPr>
        <dsp:cNvPr id="0" name=""/>
        <dsp:cNvSpPr/>
      </dsp:nvSpPr>
      <dsp:spPr>
        <a:xfrm>
          <a:off x="1676395" y="3352802"/>
          <a:ext cx="155555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Varied clients</a:t>
          </a:r>
        </a:p>
      </dsp:txBody>
      <dsp:txXfrm>
        <a:off x="1676395" y="3352802"/>
        <a:ext cx="1555551" cy="489600"/>
      </dsp:txXfrm>
    </dsp:sp>
    <dsp:sp modelId="{EC056E4D-ED64-42D2-8295-792E616811C4}">
      <dsp:nvSpPr>
        <dsp:cNvPr id="0" name=""/>
        <dsp:cNvSpPr/>
      </dsp:nvSpPr>
      <dsp:spPr>
        <a:xfrm>
          <a:off x="1676395" y="3842392"/>
          <a:ext cx="1555551" cy="9566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Both external and internal</a:t>
          </a:r>
        </a:p>
      </dsp:txBody>
      <dsp:txXfrm>
        <a:off x="1676395" y="3842392"/>
        <a:ext cx="1555551" cy="956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03653-FFC3-4B5F-8EEB-4FEE929EBD49}">
      <dsp:nvSpPr>
        <dsp:cNvPr id="0" name=""/>
        <dsp:cNvSpPr/>
      </dsp:nvSpPr>
      <dsp:spPr>
        <a:xfrm>
          <a:off x="5767" y="1640024"/>
          <a:ext cx="1787797" cy="19777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Business Understanding</a:t>
          </a:r>
        </a:p>
        <a:p>
          <a:pPr marL="114300" lvl="1" indent="-114300" algn="l" defTabSz="622300">
            <a:lnSpc>
              <a:spcPct val="90000"/>
            </a:lnSpc>
            <a:spcBef>
              <a:spcPct val="0"/>
            </a:spcBef>
            <a:spcAft>
              <a:spcPct val="15000"/>
            </a:spcAft>
            <a:buChar char="•"/>
          </a:pPr>
          <a:r>
            <a:rPr lang="en-US" sz="1400" kern="1200" dirty="0"/>
            <a:t>Scoping</a:t>
          </a:r>
        </a:p>
        <a:p>
          <a:pPr marL="114300" lvl="1" indent="-114300" algn="l" defTabSz="622300">
            <a:lnSpc>
              <a:spcPct val="90000"/>
            </a:lnSpc>
            <a:spcBef>
              <a:spcPct val="0"/>
            </a:spcBef>
            <a:spcAft>
              <a:spcPct val="15000"/>
            </a:spcAft>
            <a:buChar char="•"/>
          </a:pPr>
          <a:r>
            <a:rPr lang="en-US" sz="1400" kern="1200" dirty="0"/>
            <a:t>Charter</a:t>
          </a:r>
        </a:p>
      </dsp:txBody>
      <dsp:txXfrm>
        <a:off x="58130" y="1692387"/>
        <a:ext cx="1683071" cy="1873025"/>
      </dsp:txXfrm>
    </dsp:sp>
    <dsp:sp modelId="{C0AFC1CD-D3C6-42AB-837E-405271C592A0}">
      <dsp:nvSpPr>
        <dsp:cNvPr id="0" name=""/>
        <dsp:cNvSpPr/>
      </dsp:nvSpPr>
      <dsp:spPr>
        <a:xfrm>
          <a:off x="1809101" y="2407213"/>
          <a:ext cx="705498" cy="443373"/>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09101" y="2495888"/>
        <a:ext cx="572486" cy="266023"/>
      </dsp:txXfrm>
    </dsp:sp>
    <dsp:sp modelId="{2F868495-DE9E-44B4-BB09-2364EFAF528D}">
      <dsp:nvSpPr>
        <dsp:cNvPr id="0" name=""/>
        <dsp:cNvSpPr/>
      </dsp:nvSpPr>
      <dsp:spPr>
        <a:xfrm>
          <a:off x="2508683" y="1640024"/>
          <a:ext cx="1787797" cy="19777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Data Acquisition, Understanding</a:t>
          </a:r>
        </a:p>
        <a:p>
          <a:pPr marL="114300" lvl="1" indent="-114300" algn="l" defTabSz="622300">
            <a:lnSpc>
              <a:spcPct val="90000"/>
            </a:lnSpc>
            <a:spcBef>
              <a:spcPct val="0"/>
            </a:spcBef>
            <a:spcAft>
              <a:spcPct val="15000"/>
            </a:spcAft>
            <a:buChar char="•"/>
          </a:pPr>
          <a:r>
            <a:rPr lang="en-US" sz="1400" kern="1200" dirty="0"/>
            <a:t>Provision Resources</a:t>
          </a:r>
        </a:p>
        <a:p>
          <a:pPr marL="114300" lvl="1" indent="-114300" algn="l" defTabSz="622300">
            <a:lnSpc>
              <a:spcPct val="90000"/>
            </a:lnSpc>
            <a:spcBef>
              <a:spcPct val="0"/>
            </a:spcBef>
            <a:spcAft>
              <a:spcPct val="15000"/>
            </a:spcAft>
            <a:buChar char="•"/>
          </a:pPr>
          <a:r>
            <a:rPr lang="en-US" sz="1400" kern="1200" dirty="0"/>
            <a:t>Ingest</a:t>
          </a:r>
        </a:p>
        <a:p>
          <a:pPr marL="114300" lvl="1" indent="-114300" algn="l" defTabSz="622300">
            <a:lnSpc>
              <a:spcPct val="90000"/>
            </a:lnSpc>
            <a:spcBef>
              <a:spcPct val="0"/>
            </a:spcBef>
            <a:spcAft>
              <a:spcPct val="15000"/>
            </a:spcAft>
            <a:buChar char="•"/>
          </a:pPr>
          <a:r>
            <a:rPr lang="en-US" sz="1400" kern="1200" dirty="0"/>
            <a:t>Exploration</a:t>
          </a:r>
        </a:p>
      </dsp:txBody>
      <dsp:txXfrm>
        <a:off x="2561046" y="1692387"/>
        <a:ext cx="1683071" cy="1873025"/>
      </dsp:txXfrm>
    </dsp:sp>
    <dsp:sp modelId="{F636D2CF-7833-490C-A7E6-24CC13B9EAE0}">
      <dsp:nvSpPr>
        <dsp:cNvPr id="0" name=""/>
        <dsp:cNvSpPr/>
      </dsp:nvSpPr>
      <dsp:spPr>
        <a:xfrm>
          <a:off x="4300335" y="2407213"/>
          <a:ext cx="728864" cy="443373"/>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300335" y="2495888"/>
        <a:ext cx="595852" cy="266023"/>
      </dsp:txXfrm>
    </dsp:sp>
    <dsp:sp modelId="{1679E8D9-46C8-4268-9C70-2E82E763E3A1}">
      <dsp:nvSpPr>
        <dsp:cNvPr id="0" name=""/>
        <dsp:cNvSpPr/>
      </dsp:nvSpPr>
      <dsp:spPr>
        <a:xfrm>
          <a:off x="5011600" y="1640024"/>
          <a:ext cx="1787797" cy="19777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Modeling</a:t>
          </a:r>
        </a:p>
        <a:p>
          <a:pPr marL="114300" lvl="1" indent="-114300" algn="l" defTabSz="622300">
            <a:lnSpc>
              <a:spcPct val="90000"/>
            </a:lnSpc>
            <a:spcBef>
              <a:spcPct val="0"/>
            </a:spcBef>
            <a:spcAft>
              <a:spcPct val="15000"/>
            </a:spcAft>
            <a:buChar char="•"/>
          </a:pPr>
          <a:r>
            <a:rPr lang="en-US" sz="1400" kern="1200" dirty="0"/>
            <a:t>Feature Engineering</a:t>
          </a:r>
        </a:p>
        <a:p>
          <a:pPr marL="114300" lvl="1" indent="-114300" algn="l" defTabSz="622300">
            <a:lnSpc>
              <a:spcPct val="90000"/>
            </a:lnSpc>
            <a:spcBef>
              <a:spcPct val="0"/>
            </a:spcBef>
            <a:spcAft>
              <a:spcPct val="15000"/>
            </a:spcAft>
            <a:buChar char="•"/>
          </a:pPr>
          <a:r>
            <a:rPr lang="en-US" sz="1400" kern="1200" dirty="0"/>
            <a:t>Model Development</a:t>
          </a:r>
        </a:p>
        <a:p>
          <a:pPr marL="114300" lvl="1" indent="-114300" algn="l" defTabSz="622300">
            <a:lnSpc>
              <a:spcPct val="90000"/>
            </a:lnSpc>
            <a:spcBef>
              <a:spcPct val="0"/>
            </a:spcBef>
            <a:spcAft>
              <a:spcPct val="15000"/>
            </a:spcAft>
            <a:buChar char="•"/>
          </a:pPr>
          <a:r>
            <a:rPr lang="en-US" sz="1400" kern="1200" dirty="0"/>
            <a:t>Evaluation</a:t>
          </a:r>
        </a:p>
      </dsp:txBody>
      <dsp:txXfrm>
        <a:off x="5063963" y="1692387"/>
        <a:ext cx="1683071" cy="1873025"/>
      </dsp:txXfrm>
    </dsp:sp>
    <dsp:sp modelId="{CF8A5D05-AF7C-48F2-B589-BB2714C15407}">
      <dsp:nvSpPr>
        <dsp:cNvPr id="0" name=""/>
        <dsp:cNvSpPr/>
      </dsp:nvSpPr>
      <dsp:spPr>
        <a:xfrm>
          <a:off x="6978178" y="2407213"/>
          <a:ext cx="379013" cy="4433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978178" y="2495888"/>
        <a:ext cx="265309" cy="266023"/>
      </dsp:txXfrm>
    </dsp:sp>
    <dsp:sp modelId="{00734565-FDB5-4956-A321-56B456409B58}">
      <dsp:nvSpPr>
        <dsp:cNvPr id="0" name=""/>
        <dsp:cNvSpPr/>
      </dsp:nvSpPr>
      <dsp:spPr>
        <a:xfrm>
          <a:off x="7514517" y="1640024"/>
          <a:ext cx="1787797" cy="19777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Deployment</a:t>
          </a:r>
        </a:p>
        <a:p>
          <a:pPr marL="114300" lvl="1" indent="-114300" algn="l" defTabSz="622300">
            <a:lnSpc>
              <a:spcPct val="90000"/>
            </a:lnSpc>
            <a:spcBef>
              <a:spcPct val="0"/>
            </a:spcBef>
            <a:spcAft>
              <a:spcPct val="15000"/>
            </a:spcAft>
            <a:buChar char="•"/>
          </a:pPr>
          <a:r>
            <a:rPr lang="en-US" sz="1400" kern="1200" dirty="0"/>
            <a:t>Model</a:t>
          </a:r>
        </a:p>
        <a:p>
          <a:pPr marL="114300" lvl="1" indent="-114300" algn="l" defTabSz="622300">
            <a:lnSpc>
              <a:spcPct val="90000"/>
            </a:lnSpc>
            <a:spcBef>
              <a:spcPct val="0"/>
            </a:spcBef>
            <a:spcAft>
              <a:spcPct val="15000"/>
            </a:spcAft>
            <a:buChar char="•"/>
          </a:pPr>
          <a:r>
            <a:rPr lang="en-US" sz="1400" kern="1200" dirty="0"/>
            <a:t>Production Pipeline</a:t>
          </a:r>
        </a:p>
        <a:p>
          <a:pPr marL="114300" lvl="1" indent="-114300" algn="l" defTabSz="622300">
            <a:lnSpc>
              <a:spcPct val="90000"/>
            </a:lnSpc>
            <a:spcBef>
              <a:spcPct val="0"/>
            </a:spcBef>
            <a:spcAft>
              <a:spcPct val="15000"/>
            </a:spcAft>
            <a:buChar char="•"/>
          </a:pPr>
          <a:r>
            <a:rPr lang="en-US" sz="1400" kern="1200" dirty="0"/>
            <a:t>Monitor</a:t>
          </a:r>
        </a:p>
      </dsp:txBody>
      <dsp:txXfrm>
        <a:off x="7566880" y="1692387"/>
        <a:ext cx="1683071" cy="1873025"/>
      </dsp:txXfrm>
    </dsp:sp>
    <dsp:sp modelId="{65E62A1D-CCF1-4317-A9BB-DC1500962BEC}">
      <dsp:nvSpPr>
        <dsp:cNvPr id="0" name=""/>
        <dsp:cNvSpPr/>
      </dsp:nvSpPr>
      <dsp:spPr>
        <a:xfrm>
          <a:off x="9481094" y="2407213"/>
          <a:ext cx="379013" cy="4433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481094" y="2495888"/>
        <a:ext cx="265309" cy="266023"/>
      </dsp:txXfrm>
    </dsp:sp>
    <dsp:sp modelId="{EAB0096A-E62C-4204-8CA6-46457F27DB03}">
      <dsp:nvSpPr>
        <dsp:cNvPr id="0" name=""/>
        <dsp:cNvSpPr/>
      </dsp:nvSpPr>
      <dsp:spPr>
        <a:xfrm>
          <a:off x="10017434" y="1640024"/>
          <a:ext cx="1787797" cy="19777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Acceptance</a:t>
          </a:r>
        </a:p>
        <a:p>
          <a:pPr marL="114300" lvl="1" indent="-114300" algn="l" defTabSz="622300">
            <a:lnSpc>
              <a:spcPct val="90000"/>
            </a:lnSpc>
            <a:spcBef>
              <a:spcPct val="0"/>
            </a:spcBef>
            <a:spcAft>
              <a:spcPct val="15000"/>
            </a:spcAft>
            <a:buChar char="•"/>
          </a:pPr>
          <a:r>
            <a:rPr lang="en-US" sz="1400" kern="1200" dirty="0"/>
            <a:t>Finalize Documents</a:t>
          </a:r>
        </a:p>
        <a:p>
          <a:pPr marL="114300" lvl="1" indent="-114300" algn="l" defTabSz="622300">
            <a:lnSpc>
              <a:spcPct val="90000"/>
            </a:lnSpc>
            <a:spcBef>
              <a:spcPct val="0"/>
            </a:spcBef>
            <a:spcAft>
              <a:spcPct val="15000"/>
            </a:spcAft>
            <a:buChar char="•"/>
          </a:pPr>
          <a:r>
            <a:rPr lang="en-US" sz="1400" kern="1200" dirty="0"/>
            <a:t>Free Resources</a:t>
          </a:r>
        </a:p>
        <a:p>
          <a:pPr marL="114300" lvl="1" indent="-114300" algn="l" defTabSz="622300">
            <a:lnSpc>
              <a:spcPct val="90000"/>
            </a:lnSpc>
            <a:spcBef>
              <a:spcPct val="0"/>
            </a:spcBef>
            <a:spcAft>
              <a:spcPct val="15000"/>
            </a:spcAft>
            <a:buChar char="•"/>
          </a:pPr>
          <a:r>
            <a:rPr lang="en-US" sz="1400" kern="1200" dirty="0"/>
            <a:t>Handoff</a:t>
          </a:r>
        </a:p>
      </dsp:txBody>
      <dsp:txXfrm>
        <a:off x="10069797" y="1692387"/>
        <a:ext cx="1683071" cy="18730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70072-EFCA-4183-AD46-ECC926FAB6AB}">
      <dsp:nvSpPr>
        <dsp:cNvPr id="0" name=""/>
        <dsp:cNvSpPr/>
      </dsp:nvSpPr>
      <dsp:spPr>
        <a:xfrm>
          <a:off x="1438046" y="0"/>
          <a:ext cx="5278261" cy="527826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D296B9-9DA1-46AD-83D2-E07A9D025C7C}">
      <dsp:nvSpPr>
        <dsp:cNvPr id="0" name=""/>
        <dsp:cNvSpPr/>
      </dsp:nvSpPr>
      <dsp:spPr>
        <a:xfrm>
          <a:off x="4077176" y="528341"/>
          <a:ext cx="3430869" cy="9381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Standard Project </a:t>
          </a:r>
          <a:r>
            <a:rPr lang="en-US" sz="2100" b="1" kern="1200" dirty="0"/>
            <a:t>Lifecycle</a:t>
          </a:r>
        </a:p>
      </dsp:txBody>
      <dsp:txXfrm>
        <a:off x="4122972" y="574137"/>
        <a:ext cx="3339277" cy="846536"/>
      </dsp:txXfrm>
    </dsp:sp>
    <dsp:sp modelId="{E88D9F8E-5996-49D2-8872-6EC8444094E7}">
      <dsp:nvSpPr>
        <dsp:cNvPr id="0" name=""/>
        <dsp:cNvSpPr/>
      </dsp:nvSpPr>
      <dsp:spPr>
        <a:xfrm>
          <a:off x="4077176" y="1583736"/>
          <a:ext cx="3430869" cy="9381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Standardized Document </a:t>
          </a:r>
          <a:r>
            <a:rPr lang="en-US" sz="2100" b="1" kern="1200" dirty="0"/>
            <a:t>Templates</a:t>
          </a:r>
          <a:r>
            <a:rPr lang="en-US" sz="2100" kern="1200" dirty="0"/>
            <a:t>, Project Structure</a:t>
          </a:r>
        </a:p>
      </dsp:txBody>
      <dsp:txXfrm>
        <a:off x="4122972" y="1629532"/>
        <a:ext cx="3339277" cy="846536"/>
      </dsp:txXfrm>
    </dsp:sp>
    <dsp:sp modelId="{BB07C141-044B-44D1-8C6C-95A891FFD116}">
      <dsp:nvSpPr>
        <dsp:cNvPr id="0" name=""/>
        <dsp:cNvSpPr/>
      </dsp:nvSpPr>
      <dsp:spPr>
        <a:xfrm>
          <a:off x="4077176" y="2639130"/>
          <a:ext cx="3430869" cy="9381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Shared, Distributed </a:t>
          </a:r>
          <a:r>
            <a:rPr lang="en-US" sz="2100" b="1" kern="1200" dirty="0"/>
            <a:t>Resources</a:t>
          </a:r>
        </a:p>
      </dsp:txBody>
      <dsp:txXfrm>
        <a:off x="4122972" y="2684926"/>
        <a:ext cx="3339277" cy="846536"/>
      </dsp:txXfrm>
    </dsp:sp>
    <dsp:sp modelId="{D2082EE8-7E87-472C-B1C8-72C99A1A7266}">
      <dsp:nvSpPr>
        <dsp:cNvPr id="0" name=""/>
        <dsp:cNvSpPr/>
      </dsp:nvSpPr>
      <dsp:spPr>
        <a:xfrm>
          <a:off x="4077176" y="3694524"/>
          <a:ext cx="3430869" cy="93812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Productivity Tools, Shared </a:t>
          </a:r>
          <a:r>
            <a:rPr lang="en-US" sz="2100" b="1" kern="1200" dirty="0"/>
            <a:t>Utilities</a:t>
          </a:r>
        </a:p>
      </dsp:txBody>
      <dsp:txXfrm>
        <a:off x="4122972" y="3740320"/>
        <a:ext cx="3339277" cy="8465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DCB39-A107-43E9-8F55-2B03B794B2D7}">
      <dsp:nvSpPr>
        <dsp:cNvPr id="0" name=""/>
        <dsp:cNvSpPr/>
      </dsp:nvSpPr>
      <dsp:spPr>
        <a:xfrm>
          <a:off x="2590" y="77010"/>
          <a:ext cx="2526158"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Global teams</a:t>
          </a:r>
        </a:p>
      </dsp:txBody>
      <dsp:txXfrm>
        <a:off x="2590" y="77010"/>
        <a:ext cx="2526158" cy="691200"/>
      </dsp:txXfrm>
    </dsp:sp>
    <dsp:sp modelId="{E1F8A2F6-8E0C-452F-A381-4849E0D628D9}">
      <dsp:nvSpPr>
        <dsp:cNvPr id="0" name=""/>
        <dsp:cNvSpPr/>
      </dsp:nvSpPr>
      <dsp:spPr>
        <a:xfrm>
          <a:off x="2590" y="768210"/>
          <a:ext cx="2526158" cy="28328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Five geographic locations</a:t>
          </a:r>
        </a:p>
        <a:p>
          <a:pPr marL="228600" lvl="1" indent="-228600" algn="l" defTabSz="1066800">
            <a:lnSpc>
              <a:spcPct val="90000"/>
            </a:lnSpc>
            <a:spcBef>
              <a:spcPct val="0"/>
            </a:spcBef>
            <a:spcAft>
              <a:spcPct val="15000"/>
            </a:spcAft>
            <a:buChar char="•"/>
          </a:pPr>
          <a:r>
            <a:rPr lang="en-US" sz="2400" kern="1200" dirty="0"/>
            <a:t>Different time zones</a:t>
          </a:r>
        </a:p>
        <a:p>
          <a:pPr marL="228600" lvl="1" indent="-228600" algn="l" defTabSz="1066800">
            <a:lnSpc>
              <a:spcPct val="90000"/>
            </a:lnSpc>
            <a:spcBef>
              <a:spcPct val="0"/>
            </a:spcBef>
            <a:spcAft>
              <a:spcPct val="15000"/>
            </a:spcAft>
            <a:buChar char="•"/>
          </a:pPr>
          <a:r>
            <a:rPr lang="en-US" sz="2400" kern="1200" dirty="0"/>
            <a:t>How to effectively collaborate?</a:t>
          </a:r>
        </a:p>
      </dsp:txBody>
      <dsp:txXfrm>
        <a:off x="2590" y="768210"/>
        <a:ext cx="2526158" cy="2832840"/>
      </dsp:txXfrm>
    </dsp:sp>
    <dsp:sp modelId="{88D4D833-A3CB-414E-92BC-F9032F4670A9}">
      <dsp:nvSpPr>
        <dsp:cNvPr id="0" name=""/>
        <dsp:cNvSpPr/>
      </dsp:nvSpPr>
      <dsp:spPr>
        <a:xfrm>
          <a:off x="2882412" y="77010"/>
          <a:ext cx="2526158"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New Teams</a:t>
          </a:r>
        </a:p>
      </dsp:txBody>
      <dsp:txXfrm>
        <a:off x="2882412" y="77010"/>
        <a:ext cx="2526158" cy="691200"/>
      </dsp:txXfrm>
    </dsp:sp>
    <dsp:sp modelId="{C88037B8-2C7F-43A6-94A2-7A69A0968B96}">
      <dsp:nvSpPr>
        <dsp:cNvPr id="0" name=""/>
        <dsp:cNvSpPr/>
      </dsp:nvSpPr>
      <dsp:spPr>
        <a:xfrm>
          <a:off x="2882412" y="768210"/>
          <a:ext cx="2526158" cy="28328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Different backgrounds</a:t>
          </a:r>
        </a:p>
        <a:p>
          <a:pPr marL="228600" lvl="1" indent="-228600" algn="l" defTabSz="1066800">
            <a:lnSpc>
              <a:spcPct val="90000"/>
            </a:lnSpc>
            <a:spcBef>
              <a:spcPct val="0"/>
            </a:spcBef>
            <a:spcAft>
              <a:spcPct val="15000"/>
            </a:spcAft>
            <a:buChar char="•"/>
          </a:pPr>
          <a:r>
            <a:rPr lang="en-US" sz="2400" kern="1200" dirty="0"/>
            <a:t>How to ensure productivity from day one and consistent work product?</a:t>
          </a:r>
        </a:p>
      </dsp:txBody>
      <dsp:txXfrm>
        <a:off x="2882412" y="768210"/>
        <a:ext cx="2526158" cy="2832840"/>
      </dsp:txXfrm>
    </dsp:sp>
    <dsp:sp modelId="{E1FB6F65-651E-48D0-B432-D21FE33ED250}">
      <dsp:nvSpPr>
        <dsp:cNvPr id="0" name=""/>
        <dsp:cNvSpPr/>
      </dsp:nvSpPr>
      <dsp:spPr>
        <a:xfrm>
          <a:off x="5762233" y="77010"/>
          <a:ext cx="2526158"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Varied clients</a:t>
          </a:r>
        </a:p>
      </dsp:txBody>
      <dsp:txXfrm>
        <a:off x="5762233" y="77010"/>
        <a:ext cx="2526158" cy="691200"/>
      </dsp:txXfrm>
    </dsp:sp>
    <dsp:sp modelId="{E2BD62F2-51D4-46EB-94B0-29F7632B0C28}">
      <dsp:nvSpPr>
        <dsp:cNvPr id="0" name=""/>
        <dsp:cNvSpPr/>
      </dsp:nvSpPr>
      <dsp:spPr>
        <a:xfrm>
          <a:off x="5762233" y="768210"/>
          <a:ext cx="2526158" cy="28328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Both external and internal</a:t>
          </a:r>
        </a:p>
        <a:p>
          <a:pPr marL="228600" lvl="1" indent="-228600" algn="l" defTabSz="1066800">
            <a:lnSpc>
              <a:spcPct val="90000"/>
            </a:lnSpc>
            <a:spcBef>
              <a:spcPct val="0"/>
            </a:spcBef>
            <a:spcAft>
              <a:spcPct val="15000"/>
            </a:spcAft>
            <a:buChar char="•"/>
          </a:pPr>
          <a:r>
            <a:rPr lang="en-US" sz="2400" kern="1200" dirty="0"/>
            <a:t>Process has to be flexible, but consistent</a:t>
          </a:r>
        </a:p>
      </dsp:txBody>
      <dsp:txXfrm>
        <a:off x="5762233" y="768210"/>
        <a:ext cx="2526158" cy="28328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Machine Learning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7/12/2017 1:16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Machine Learning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7/12/2017 1:03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73511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71517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6184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7/12/2017 1:03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6998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7343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0071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TDSP. Not different from CRISP-DM, but a lot more detailed. </a:t>
            </a:r>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5:03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44675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92373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https://buckwoody.wordpress.com/</a:t>
            </a:r>
          </a:p>
        </p:txBody>
      </p:sp>
    </p:spTree>
    <p:extLst>
      <p:ext uri="{BB962C8B-B14F-4D97-AF65-F5344CB8AC3E}">
        <p14:creationId xmlns:p14="http://schemas.microsoft.com/office/powerpoint/2010/main" val="3970041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Interactive Data Exploration, Analysis, and Reporting (IDEAR) </a:t>
            </a:r>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5:08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493266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792852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91947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9483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45399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75112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3130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3DD5D-9415-4436-9317-586F23B991B2}" type="slidenum">
              <a:rPr lang="en-US" smtClean="0"/>
              <a:t>30</a:t>
            </a:fld>
            <a:endParaRPr lang="en-US" dirty="0"/>
          </a:p>
        </p:txBody>
      </p:sp>
    </p:spTree>
    <p:extLst>
      <p:ext uri="{BB962C8B-B14F-4D97-AF65-F5344CB8AC3E}">
        <p14:creationId xmlns:p14="http://schemas.microsoft.com/office/powerpoint/2010/main" val="79612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3DD5D-9415-4436-9317-586F23B991B2}" type="slidenum">
              <a:rPr lang="en-US" smtClean="0"/>
              <a:t>31</a:t>
            </a:fld>
            <a:endParaRPr lang="en-US" dirty="0"/>
          </a:p>
        </p:txBody>
      </p:sp>
    </p:spTree>
    <p:extLst>
      <p:ext uri="{BB962C8B-B14F-4D97-AF65-F5344CB8AC3E}">
        <p14:creationId xmlns:p14="http://schemas.microsoft.com/office/powerpoint/2010/main" val="1819836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3DD5D-9415-4436-9317-586F23B991B2}" type="slidenum">
              <a:rPr lang="en-US" smtClean="0"/>
              <a:t>32</a:t>
            </a:fld>
            <a:endParaRPr lang="en-US" dirty="0"/>
          </a:p>
        </p:txBody>
      </p:sp>
    </p:spTree>
    <p:extLst>
      <p:ext uri="{BB962C8B-B14F-4D97-AF65-F5344CB8AC3E}">
        <p14:creationId xmlns:p14="http://schemas.microsoft.com/office/powerpoint/2010/main" val="253209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03DD5D-9415-4436-9317-586F23B991B2}" type="slidenum">
              <a:rPr lang="en-US" smtClean="0"/>
              <a:t>33</a:t>
            </a:fld>
            <a:endParaRPr lang="en-US"/>
          </a:p>
        </p:txBody>
      </p:sp>
    </p:spTree>
    <p:extLst>
      <p:ext uri="{BB962C8B-B14F-4D97-AF65-F5344CB8AC3E}">
        <p14:creationId xmlns:p14="http://schemas.microsoft.com/office/powerpoint/2010/main" val="81781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03DD5D-9415-4436-9317-586F23B991B2}" type="slidenum">
              <a:rPr lang="en-US" smtClean="0"/>
              <a:t>34</a:t>
            </a:fld>
            <a:endParaRPr lang="en-US"/>
          </a:p>
        </p:txBody>
      </p:sp>
    </p:spTree>
    <p:extLst>
      <p:ext uri="{BB962C8B-B14F-4D97-AF65-F5344CB8AC3E}">
        <p14:creationId xmlns:p14="http://schemas.microsoft.com/office/powerpoint/2010/main" val="3565334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03DD5D-9415-4436-9317-586F23B991B2}" type="slidenum">
              <a:rPr lang="en-US" smtClean="0"/>
              <a:t>35</a:t>
            </a:fld>
            <a:endParaRPr lang="en-US"/>
          </a:p>
        </p:txBody>
      </p:sp>
    </p:spTree>
    <p:extLst>
      <p:ext uri="{BB962C8B-B14F-4D97-AF65-F5344CB8AC3E}">
        <p14:creationId xmlns:p14="http://schemas.microsoft.com/office/powerpoint/2010/main" val="870190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0D2D189-FF00-4F7B-AA88-1DA948BA5560}"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4749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03DD5D-9415-4436-9317-586F23B991B2}" type="slidenum">
              <a:rPr lang="en-US" smtClean="0"/>
              <a:t>36</a:t>
            </a:fld>
            <a:endParaRPr lang="en-US"/>
          </a:p>
        </p:txBody>
      </p:sp>
    </p:spTree>
    <p:extLst>
      <p:ext uri="{BB962C8B-B14F-4D97-AF65-F5344CB8AC3E}">
        <p14:creationId xmlns:p14="http://schemas.microsoft.com/office/powerpoint/2010/main" val="3234030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03DD5D-9415-4436-9317-586F23B991B2}" type="slidenum">
              <a:rPr lang="en-US" smtClean="0"/>
              <a:t>40</a:t>
            </a:fld>
            <a:endParaRPr lang="en-US"/>
          </a:p>
        </p:txBody>
      </p:sp>
    </p:spTree>
    <p:extLst>
      <p:ext uri="{BB962C8B-B14F-4D97-AF65-F5344CB8AC3E}">
        <p14:creationId xmlns:p14="http://schemas.microsoft.com/office/powerpoint/2010/main" val="697131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1364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07678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72718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7/12/2017 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33287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to help enterprises be more productive in their data science projects</a:t>
            </a:r>
          </a:p>
          <a:p>
            <a:endParaRPr lang="en-US" dirty="0"/>
          </a:p>
          <a:p>
            <a:r>
              <a:rPr lang="en-US" dirty="0"/>
              <a:t>Strata San Jose</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609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2586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046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35722"/>
            <a:ext cx="5486400" cy="3600450"/>
          </a:xfrm>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7/12/2017 1:03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20955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7/12/2017 4:09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24597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solidFill>
          <a:srgbClr val="52525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 y="1612233"/>
            <a:ext cx="12436478" cy="2911642"/>
          </a:xfrm>
          <a:prstGeom prst="rect">
            <a:avLst/>
          </a:prstGeom>
          <a:solidFill>
            <a:schemeClr val="accent6">
              <a:alpha val="7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Box 6"/>
          <p:cNvSpPr txBox="1"/>
          <p:nvPr userDrawn="1"/>
        </p:nvSpPr>
        <p:spPr bwMode="white">
          <a:xfrm>
            <a:off x="229667" y="1856411"/>
            <a:ext cx="11887200" cy="1209562"/>
          </a:xfrm>
          <a:prstGeom prst="rect">
            <a:avLst/>
          </a:prstGeom>
          <a:noFill/>
        </p:spPr>
        <p:txBody>
          <a:bodyPr wrap="square" lIns="182880" tIns="146304" rIns="182880" bIns="146304" rtlCol="0">
            <a:spAutoFit/>
          </a:bodyPr>
          <a:lstStyle/>
          <a:p>
            <a:pPr>
              <a:lnSpc>
                <a:spcPct val="90000"/>
              </a:lnSpc>
              <a:spcAft>
                <a:spcPts val="600"/>
              </a:spcAft>
            </a:pPr>
            <a:r>
              <a:rPr lang="en-US" sz="6600">
                <a:gradFill>
                  <a:gsLst>
                    <a:gs pos="2917">
                      <a:schemeClr val="tx1"/>
                    </a:gs>
                    <a:gs pos="30000">
                      <a:schemeClr val="tx1"/>
                    </a:gs>
                  </a:gsLst>
                  <a:lin ang="5400000" scaled="0"/>
                </a:gradFill>
                <a:latin typeface="+mj-lt"/>
              </a:rPr>
              <a:t>Microsoft</a:t>
            </a:r>
            <a:r>
              <a:rPr lang="en-US" sz="6600" baseline="0">
                <a:gradFill>
                  <a:gsLst>
                    <a:gs pos="2917">
                      <a:schemeClr val="tx1"/>
                    </a:gs>
                    <a:gs pos="30000">
                      <a:schemeClr val="tx1"/>
                    </a:gs>
                  </a:gsLst>
                  <a:lin ang="5400000" scaled="0"/>
                </a:gradFill>
                <a:latin typeface="+mj-lt"/>
              </a:rPr>
              <a:t> Data Science Summit</a:t>
            </a:r>
            <a:endParaRPr lang="en-US" sz="6600">
              <a:gradFill>
                <a:gsLst>
                  <a:gs pos="2917">
                    <a:schemeClr val="tx1"/>
                  </a:gs>
                  <a:gs pos="30000">
                    <a:schemeClr val="tx1"/>
                  </a:gs>
                </a:gsLst>
                <a:lin ang="5400000" scaled="0"/>
              </a:gradFill>
              <a:latin typeface="+mj-lt"/>
            </a:endParaRPr>
          </a:p>
        </p:txBody>
      </p:sp>
      <p:sp>
        <p:nvSpPr>
          <p:cNvPr id="11" name="TextBox 10"/>
          <p:cNvSpPr txBox="1"/>
          <p:nvPr userDrawn="1"/>
        </p:nvSpPr>
        <p:spPr bwMode="white">
          <a:xfrm>
            <a:off x="278698" y="3423809"/>
            <a:ext cx="10195024" cy="794064"/>
          </a:xfrm>
          <a:prstGeom prst="rect">
            <a:avLst/>
          </a:prstGeom>
          <a:noFill/>
        </p:spPr>
        <p:txBody>
          <a:bodyPr wrap="square" lIns="182880" tIns="146304" rIns="182880" bIns="146304" rtlCol="0">
            <a:spAutoFit/>
          </a:bodyPr>
          <a:lstStyle/>
          <a:p>
            <a:pPr>
              <a:lnSpc>
                <a:spcPct val="90000"/>
              </a:lnSpc>
              <a:spcAft>
                <a:spcPts val="600"/>
              </a:spcAft>
            </a:pPr>
            <a:r>
              <a:rPr lang="en-US" sz="3600">
                <a:gradFill>
                  <a:gsLst>
                    <a:gs pos="2917">
                      <a:schemeClr val="tx1"/>
                    </a:gs>
                    <a:gs pos="30000">
                      <a:schemeClr val="tx1"/>
                    </a:gs>
                  </a:gsLst>
                  <a:lin ang="5400000" scaled="0"/>
                </a:gradFill>
                <a:latin typeface="+mj-lt"/>
              </a:rPr>
              <a:t>Sept 26 – 27</a:t>
            </a:r>
            <a:r>
              <a:rPr lang="en-US" sz="3600" baseline="0">
                <a:gradFill>
                  <a:gsLst>
                    <a:gs pos="2917">
                      <a:schemeClr val="tx1"/>
                    </a:gs>
                    <a:gs pos="30000">
                      <a:schemeClr val="tx1"/>
                    </a:gs>
                  </a:gsLst>
                  <a:lin ang="5400000" scaled="0"/>
                </a:gradFill>
                <a:latin typeface="+mj-lt"/>
              </a:rPr>
              <a:t> | Atlanta, GA</a:t>
            </a:r>
            <a:endParaRPr lang="en-US" sz="360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95253" y="489050"/>
            <a:ext cx="1552931" cy="332660"/>
          </a:xfrm>
          <a:prstGeom prst="rect">
            <a:avLst/>
          </a:prstGeom>
        </p:spPr>
      </p:pic>
    </p:spTree>
    <p:extLst>
      <p:ext uri="{BB962C8B-B14F-4D97-AF65-F5344CB8AC3E}">
        <p14:creationId xmlns:p14="http://schemas.microsoft.com/office/powerpoint/2010/main" val="2655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rotWithShape="1">
          <a:blip r:embed="rId2"/>
          <a:srcRect r="76770"/>
          <a:stretch/>
        </p:blipFill>
        <p:spPr>
          <a:xfrm>
            <a:off x="10808292" y="0"/>
            <a:ext cx="1628183" cy="6994525"/>
          </a:xfrm>
          <a:prstGeom prst="rect">
            <a:avLst/>
          </a:prstGeom>
        </p:spPr>
      </p:pic>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teal">
    <p:bg>
      <p:bgPr>
        <a:solidFill>
          <a:srgbClr val="52525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3" name="Rectangle 2"/>
          <p:cNvSpPr/>
          <p:nvPr userDrawn="1"/>
        </p:nvSpPr>
        <p:spPr bwMode="auto">
          <a:xfrm>
            <a:off x="-2" y="1958182"/>
            <a:ext cx="7924800" cy="3078162"/>
          </a:xfrm>
          <a:prstGeom prst="rect">
            <a:avLst/>
          </a:prstGeom>
          <a:solidFill>
            <a:schemeClr val="accent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rgbClr val="D83B0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accent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rgbClr val="00827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bg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grey">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bg1">
              <a:lumMod val="50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bg1"/>
                    </a:gs>
                    <a:gs pos="100000">
                      <a:schemeClr val="bg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orang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836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ack">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15" name="Rectangle 14"/>
          <p:cNvSpPr/>
          <p:nvPr userDrawn="1"/>
        </p:nvSpPr>
        <p:spPr bwMode="auto">
          <a:xfrm>
            <a:off x="-1" y="1"/>
            <a:ext cx="8299005" cy="6994524"/>
          </a:xfrm>
          <a:prstGeom prst="rect">
            <a:avLst/>
          </a:prstGeom>
          <a:solidFill>
            <a:schemeClr val="accent6">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74638" y="2023254"/>
            <a:ext cx="7467599" cy="1791260"/>
          </a:xfrm>
          <a:prstGeom prst="rect">
            <a:avLst/>
          </a:prstGeom>
          <a:noFill/>
        </p:spPr>
        <p:txBody>
          <a:bodyPr wrap="squar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a:t>
            </a:r>
            <a:r>
              <a:rPr lang="en-US" sz="5400" baseline="0">
                <a:gradFill>
                  <a:gsLst>
                    <a:gs pos="2917">
                      <a:schemeClr val="tx1"/>
                    </a:gs>
                    <a:gs pos="30000">
                      <a:schemeClr val="tx1"/>
                    </a:gs>
                  </a:gsLst>
                  <a:lin ang="5400000" scaled="0"/>
                </a:gradFill>
                <a:latin typeface="+mj-lt"/>
              </a:rPr>
              <a:t> Data </a:t>
            </a:r>
            <a:br>
              <a:rPr lang="en-US" sz="5400" baseline="0">
                <a:gradFill>
                  <a:gsLst>
                    <a:gs pos="2917">
                      <a:schemeClr val="tx1"/>
                    </a:gs>
                    <a:gs pos="30000">
                      <a:schemeClr val="tx1"/>
                    </a:gs>
                  </a:gsLst>
                  <a:lin ang="5400000" scaled="0"/>
                </a:gradFill>
                <a:latin typeface="+mj-lt"/>
              </a:rPr>
            </a:br>
            <a:r>
              <a:rPr lang="en-US" sz="5400" baseline="0">
                <a:gradFill>
                  <a:gsLst>
                    <a:gs pos="2917">
                      <a:schemeClr val="tx1"/>
                    </a:gs>
                    <a:gs pos="30000">
                      <a:schemeClr val="tx1"/>
                    </a:gs>
                  </a:gsLst>
                  <a:lin ang="5400000" scaled="0"/>
                </a:gradFill>
                <a:latin typeface="+mj-lt"/>
              </a:rPr>
              <a:t>Science Summit</a:t>
            </a:r>
            <a:endParaRPr lang="en-US" sz="540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03237" y="449262"/>
            <a:ext cx="1552931" cy="332660"/>
          </a:xfrm>
          <a:prstGeom prst="rect">
            <a:avLst/>
          </a:prstGeom>
        </p:spPr>
      </p:pic>
      <p:sp>
        <p:nvSpPr>
          <p:cNvPr id="11" name="TextBox 10"/>
          <p:cNvSpPr txBox="1"/>
          <p:nvPr userDrawn="1"/>
        </p:nvSpPr>
        <p:spPr bwMode="white">
          <a:xfrm>
            <a:off x="292673" y="3972357"/>
            <a:ext cx="10195024" cy="738664"/>
          </a:xfrm>
          <a:prstGeom prst="rect">
            <a:avLst/>
          </a:prstGeom>
          <a:noFill/>
        </p:spPr>
        <p:txBody>
          <a:bodyPr wrap="squar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latin typeface="+mj-lt"/>
              </a:rPr>
              <a:t>Sept 26 – 27</a:t>
            </a:r>
            <a:r>
              <a:rPr lang="en-US" sz="3200" baseline="0">
                <a:gradFill>
                  <a:gsLst>
                    <a:gs pos="2917">
                      <a:schemeClr val="tx1"/>
                    </a:gs>
                    <a:gs pos="30000">
                      <a:schemeClr val="tx1"/>
                    </a:gs>
                  </a:gsLst>
                  <a:lin ang="5400000" scaled="0"/>
                </a:gradFill>
                <a:latin typeface="+mj-lt"/>
              </a:rPr>
              <a:t> | Atlanta, GA</a:t>
            </a:r>
            <a:endParaRPr lang="en-US" sz="320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31130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9ECC818-83E1-4A4B-9AFE-BA1FF29146E9}"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11892913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3462005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ECC818-83E1-4A4B-9AFE-BA1FF29146E9}"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2231975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ECC818-83E1-4A4B-9AFE-BA1FF29146E9}"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10286120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ECC818-83E1-4A4B-9AFE-BA1FF29146E9}" type="datetimeFigureOut">
              <a:rPr lang="en-US" smtClean="0"/>
              <a:t>7/12/2017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4415705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ECC818-83E1-4A4B-9AFE-BA1FF29146E9}" type="datetimeFigureOut">
              <a:rPr lang="en-US" smtClean="0"/>
              <a:t>7/12/2017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782830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9" name="Rectangle 8"/>
          <p:cNvSpPr/>
          <p:nvPr userDrawn="1"/>
        </p:nvSpPr>
        <p:spPr bwMode="auto">
          <a:xfrm>
            <a:off x="-1" y="1"/>
            <a:ext cx="8299005" cy="6994524"/>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03237" y="449262"/>
            <a:ext cx="1552931" cy="332660"/>
          </a:xfrm>
          <a:prstGeom prst="rect">
            <a:avLst/>
          </a:prstGeom>
        </p:spPr>
      </p:pic>
    </p:spTree>
    <p:extLst>
      <p:ext uri="{BB962C8B-B14F-4D97-AF65-F5344CB8AC3E}">
        <p14:creationId xmlns:p14="http://schemas.microsoft.com/office/powerpoint/2010/main" val="283636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ECC818-83E1-4A4B-9AFE-BA1FF29146E9}" type="datetimeFigureOut">
              <a:rPr lang="en-US" smtClean="0"/>
              <a:t>7/12/2017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2520857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9ECC818-83E1-4A4B-9AFE-BA1FF29146E9}"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5423762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9ECC818-83E1-4A4B-9AFE-BA1FF29146E9}"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7728515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89265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19646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93689" y="2308555"/>
            <a:ext cx="11887200" cy="4514014"/>
          </a:xfrm>
          <a:prstGeom prst="rect">
            <a:avLst/>
          </a:prstGeom>
          <a:noFill/>
        </p:spPr>
        <p:txBody>
          <a:bodyPr wrap="square" lIns="182854" tIns="146283" rIns="182854" bIns="146283" rtlCol="0">
            <a:spAutoFit/>
          </a:bodyPr>
          <a:lstStyle/>
          <a:p>
            <a:pPr>
              <a:lnSpc>
                <a:spcPct val="90000"/>
              </a:lnSpc>
              <a:spcAft>
                <a:spcPts val="600"/>
              </a:spcAft>
            </a:pPr>
            <a:r>
              <a:rPr lang="en-US" sz="7198">
                <a:solidFill>
                  <a:schemeClr val="bg1"/>
                </a:solidFill>
                <a:latin typeface="+mj-lt"/>
              </a:rPr>
              <a:t>Microsoft</a:t>
            </a:r>
            <a:r>
              <a:rPr lang="en-US" sz="7198" baseline="0">
                <a:solidFill>
                  <a:schemeClr val="bg1"/>
                </a:solidFill>
                <a:latin typeface="+mj-lt"/>
              </a:rPr>
              <a:t> Data Science Summit</a:t>
            </a:r>
          </a:p>
          <a:p>
            <a:pPr>
              <a:lnSpc>
                <a:spcPct val="90000"/>
              </a:lnSpc>
              <a:spcAft>
                <a:spcPts val="600"/>
              </a:spcAft>
            </a:pPr>
            <a:endParaRPr lang="en-US" sz="7198" baseline="0">
              <a:solidFill>
                <a:schemeClr val="bg1"/>
              </a:solidFill>
              <a:latin typeface="+mj-lt"/>
            </a:endParaRPr>
          </a:p>
          <a:p>
            <a:pPr>
              <a:lnSpc>
                <a:spcPct val="90000"/>
              </a:lnSpc>
              <a:spcAft>
                <a:spcPts val="600"/>
              </a:spcAft>
            </a:pPr>
            <a:r>
              <a:rPr lang="en-US" sz="7198" baseline="0">
                <a:solidFill>
                  <a:schemeClr val="bg1"/>
                </a:solidFill>
                <a:latin typeface="+mj-lt"/>
              </a:rPr>
              <a:t>Sept 26-27, 2016</a:t>
            </a:r>
          </a:p>
          <a:p>
            <a:pPr>
              <a:lnSpc>
                <a:spcPct val="90000"/>
              </a:lnSpc>
              <a:spcAft>
                <a:spcPts val="600"/>
              </a:spcAft>
            </a:pPr>
            <a:r>
              <a:rPr lang="en-US" sz="7198" baseline="0">
                <a:solidFill>
                  <a:schemeClr val="bg1"/>
                </a:solidFill>
                <a:latin typeface="+mj-lt"/>
              </a:rPr>
              <a:t>Atlanta, GA</a:t>
            </a:r>
            <a:endParaRPr lang="en-US" sz="7198">
              <a:solidFill>
                <a:schemeClr val="bg1"/>
              </a:soli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7957" y="489050"/>
            <a:ext cx="1552931" cy="332660"/>
          </a:xfrm>
          <a:prstGeom prst="rect">
            <a:avLst/>
          </a:prstGeom>
        </p:spPr>
      </p:pic>
    </p:spTree>
    <p:extLst>
      <p:ext uri="{BB962C8B-B14F-4D97-AF65-F5344CB8AC3E}">
        <p14:creationId xmlns:p14="http://schemas.microsoft.com/office/powerpoint/2010/main" val="2301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74638" y="1211264"/>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589822" y="1"/>
            <a:ext cx="4846900" cy="6995160"/>
          </a:xfrm>
          <a:prstGeom prst="rect">
            <a:avLst/>
          </a:prstGeom>
        </p:spPr>
      </p:pic>
      <p:sp>
        <p:nvSpPr>
          <p:cNvPr id="9" name="Title 1"/>
          <p:cNvSpPr>
            <a:spLocks noGrp="1"/>
          </p:cNvSpPr>
          <p:nvPr>
            <p:ph type="title" hasCustomPrompt="1"/>
          </p:nvPr>
        </p:nvSpPr>
        <p:spPr bwMode="auto">
          <a:xfrm>
            <a:off x="274703" y="1211263"/>
            <a:ext cx="822953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53677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34658" y="6540006"/>
            <a:ext cx="1552931" cy="332660"/>
          </a:xfrm>
          <a:prstGeom prst="rect">
            <a:avLst/>
          </a:prstGeom>
        </p:spPr>
      </p:pic>
    </p:spTree>
    <p:extLst>
      <p:ext uri="{BB962C8B-B14F-4D97-AF65-F5344CB8AC3E}">
        <p14:creationId xmlns:p14="http://schemas.microsoft.com/office/powerpoint/2010/main" val="40533239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2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34658" y="6540006"/>
            <a:ext cx="1552931" cy="332660"/>
          </a:xfrm>
          <a:prstGeom prst="rect">
            <a:avLst/>
          </a:prstGeom>
        </p:spPr>
      </p:pic>
      <p:sp>
        <p:nvSpPr>
          <p:cNvPr id="4" name="Text Placeholder 3"/>
          <p:cNvSpPr>
            <a:spLocks noGrp="1"/>
          </p:cNvSpPr>
          <p:nvPr>
            <p:ph type="body" sz="quarter" idx="10"/>
          </p:nvPr>
        </p:nvSpPr>
        <p:spPr>
          <a:xfrm>
            <a:off x="855008" y="1981086"/>
            <a:ext cx="6705599" cy="2927346"/>
          </a:xfrm>
        </p:spPr>
        <p:txBody>
          <a:bodyPr/>
          <a:lstStyle>
            <a:lvl1pPr>
              <a:defRPr sz="36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92211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_NoTitle black background">
    <p:bg>
      <p:bgPr>
        <a:solidFill>
          <a:schemeClr val="tx1"/>
        </a:solidFill>
        <a:effectLst/>
      </p:bgPr>
    </p:bg>
    <p:spTree>
      <p:nvGrpSpPr>
        <p:cNvPr id="1" name=""/>
        <p:cNvGrpSpPr/>
        <p:nvPr/>
      </p:nvGrpSpPr>
      <p:grpSpPr>
        <a:xfrm>
          <a:off x="0" y="0"/>
          <a:ext cx="0" cy="0"/>
          <a:chOff x="0" y="0"/>
          <a:chExt cx="0" cy="0"/>
        </a:xfrm>
      </p:grpSpPr>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34658" y="6540006"/>
            <a:ext cx="1552931" cy="332660"/>
          </a:xfrm>
          <a:prstGeom prst="rect">
            <a:avLst/>
          </a:prstGeom>
        </p:spPr>
      </p:pic>
    </p:spTree>
    <p:extLst>
      <p:ext uri="{BB962C8B-B14F-4D97-AF65-F5344CB8AC3E}">
        <p14:creationId xmlns:p14="http://schemas.microsoft.com/office/powerpoint/2010/main" val="4111651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950"/>
                                        <p:tgtEl>
                                          <p:spTgt spid="3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3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37"/>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600" indent="0">
              <a:buNone/>
              <a:defRPr>
                <a:gradFill>
                  <a:gsLst>
                    <a:gs pos="1250">
                      <a:schemeClr val="bg1"/>
                    </a:gs>
                    <a:gs pos="100000">
                      <a:schemeClr val="bg1"/>
                    </a:gs>
                  </a:gsLst>
                  <a:lin ang="5400000" scaled="0"/>
                </a:gradFill>
              </a:defRPr>
            </a:lvl3pPr>
            <a:lvl4pPr marL="457200" indent="0">
              <a:buNone/>
              <a:defRPr>
                <a:gradFill>
                  <a:gsLst>
                    <a:gs pos="1250">
                      <a:schemeClr val="bg1"/>
                    </a:gs>
                    <a:gs pos="100000">
                      <a:schemeClr val="bg1"/>
                    </a:gs>
                  </a:gsLst>
                  <a:lin ang="5400000" scaled="0"/>
                </a:gradFill>
              </a:defRPr>
            </a:lvl4pPr>
            <a:lvl5pPr marL="685800" indent="0">
              <a:buNone/>
              <a:defRPr>
                <a:gradFill>
                  <a:gsLst>
                    <a:gs pos="1250">
                      <a:schemeClr val="bg1"/>
                    </a:gs>
                    <a:gs pos="100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6471310"/>
            <a:ext cx="12436475" cy="523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7257" y="6566587"/>
            <a:ext cx="1552931" cy="332660"/>
          </a:xfrm>
          <a:prstGeom prst="rect">
            <a:avLst/>
          </a:prstGeom>
        </p:spPr>
      </p:pic>
    </p:spTree>
    <p:extLst>
      <p:ext uri="{BB962C8B-B14F-4D97-AF65-F5344CB8AC3E}">
        <p14:creationId xmlns:p14="http://schemas.microsoft.com/office/powerpoint/2010/main" val="3938829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4437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B7AD275-2BEB-4012-ADC9-710BE2E2AB1F}"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35463467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7AD275-2BEB-4012-ADC9-710BE2E2AB1F}"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1570535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7AD275-2BEB-4012-ADC9-710BE2E2AB1F}"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10892430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7AD275-2BEB-4012-ADC9-710BE2E2AB1F}"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21885952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7AD275-2BEB-4012-ADC9-710BE2E2AB1F}" type="datetimeFigureOut">
              <a:rPr lang="en-US" smtClean="0"/>
              <a:t>7/12/2017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34398872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7AD275-2BEB-4012-ADC9-710BE2E2AB1F}" type="datetimeFigureOut">
              <a:rPr lang="en-US" smtClean="0"/>
              <a:t>7/12/2017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27948007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7AD275-2BEB-4012-ADC9-710BE2E2AB1F}" type="datetimeFigureOut">
              <a:rPr lang="en-US" smtClean="0"/>
              <a:t>7/12/2017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1898056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7AD275-2BEB-4012-ADC9-710BE2E2AB1F}"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413143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7AD275-2BEB-4012-ADC9-710BE2E2AB1F}"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39475890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7AD275-2BEB-4012-ADC9-710BE2E2AB1F}"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12271738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7AD275-2BEB-4012-ADC9-710BE2E2AB1F}"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892950-AC5A-4BDF-9FE1-77F52E56D769}" type="slidenum">
              <a:rPr lang="en-US" smtClean="0"/>
              <a:t>‹#›</a:t>
            </a:fld>
            <a:endParaRPr lang="en-US"/>
          </a:p>
        </p:txBody>
      </p:sp>
    </p:spTree>
    <p:extLst>
      <p:ext uri="{BB962C8B-B14F-4D97-AF65-F5344CB8AC3E}">
        <p14:creationId xmlns:p14="http://schemas.microsoft.com/office/powerpoint/2010/main" val="7808754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9ECC818-83E1-4A4B-9AFE-BA1FF29146E9}"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10334727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9100025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ECC818-83E1-4A4B-9AFE-BA1FF29146E9}"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26281050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ECC818-83E1-4A4B-9AFE-BA1FF29146E9}"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13692292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ECC818-83E1-4A4B-9AFE-BA1FF29146E9}" type="datetimeFigureOut">
              <a:rPr lang="en-US" smtClean="0"/>
              <a:t>7/12/2017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38551604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ECC818-83E1-4A4B-9AFE-BA1FF29146E9}" type="datetimeFigureOut">
              <a:rPr lang="en-US" smtClean="0"/>
              <a:t>7/12/2017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31413109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ECC818-83E1-4A4B-9AFE-BA1FF29146E9}" type="datetimeFigureOut">
              <a:rPr lang="en-US" smtClean="0"/>
              <a:t>7/12/2017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71478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9ECC818-83E1-4A4B-9AFE-BA1FF29146E9}"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41726012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9ECC818-83E1-4A4B-9AFE-BA1FF29146E9}"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38781112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2084082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35083046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93689" y="2308555"/>
            <a:ext cx="11887200" cy="4514014"/>
          </a:xfrm>
          <a:prstGeom prst="rect">
            <a:avLst/>
          </a:prstGeom>
          <a:noFill/>
        </p:spPr>
        <p:txBody>
          <a:bodyPr wrap="square" lIns="182854" tIns="146283" rIns="182854" bIns="146283" rtlCol="0">
            <a:spAutoFit/>
          </a:bodyPr>
          <a:lstStyle/>
          <a:p>
            <a:pPr>
              <a:lnSpc>
                <a:spcPct val="90000"/>
              </a:lnSpc>
              <a:spcAft>
                <a:spcPts val="600"/>
              </a:spcAft>
            </a:pPr>
            <a:r>
              <a:rPr lang="en-US" sz="7198">
                <a:solidFill>
                  <a:schemeClr val="bg1"/>
                </a:solidFill>
                <a:latin typeface="+mj-lt"/>
              </a:rPr>
              <a:t>Microsoft</a:t>
            </a:r>
            <a:r>
              <a:rPr lang="en-US" sz="7198" baseline="0">
                <a:solidFill>
                  <a:schemeClr val="bg1"/>
                </a:solidFill>
                <a:latin typeface="+mj-lt"/>
              </a:rPr>
              <a:t> Data Science Summit</a:t>
            </a:r>
          </a:p>
          <a:p>
            <a:pPr>
              <a:lnSpc>
                <a:spcPct val="90000"/>
              </a:lnSpc>
              <a:spcAft>
                <a:spcPts val="600"/>
              </a:spcAft>
            </a:pPr>
            <a:endParaRPr lang="en-US" sz="7198" baseline="0">
              <a:solidFill>
                <a:schemeClr val="bg1"/>
              </a:solidFill>
              <a:latin typeface="+mj-lt"/>
            </a:endParaRPr>
          </a:p>
          <a:p>
            <a:pPr>
              <a:lnSpc>
                <a:spcPct val="90000"/>
              </a:lnSpc>
              <a:spcAft>
                <a:spcPts val="600"/>
              </a:spcAft>
            </a:pPr>
            <a:r>
              <a:rPr lang="en-US" sz="7198" baseline="0">
                <a:solidFill>
                  <a:schemeClr val="bg1"/>
                </a:solidFill>
                <a:latin typeface="+mj-lt"/>
              </a:rPr>
              <a:t>Sept 26-27, 2016</a:t>
            </a:r>
          </a:p>
          <a:p>
            <a:pPr>
              <a:lnSpc>
                <a:spcPct val="90000"/>
              </a:lnSpc>
              <a:spcAft>
                <a:spcPts val="600"/>
              </a:spcAft>
            </a:pPr>
            <a:r>
              <a:rPr lang="en-US" sz="7198" baseline="0">
                <a:solidFill>
                  <a:schemeClr val="bg1"/>
                </a:solidFill>
                <a:latin typeface="+mj-lt"/>
              </a:rPr>
              <a:t>Atlanta, GA</a:t>
            </a:r>
            <a:endParaRPr lang="en-US" sz="7198">
              <a:solidFill>
                <a:schemeClr val="bg1"/>
              </a:soli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7957" y="489050"/>
            <a:ext cx="1552931" cy="332660"/>
          </a:xfrm>
          <a:prstGeom prst="rect">
            <a:avLst/>
          </a:prstGeom>
        </p:spPr>
      </p:pic>
    </p:spTree>
    <p:extLst>
      <p:ext uri="{BB962C8B-B14F-4D97-AF65-F5344CB8AC3E}">
        <p14:creationId xmlns:p14="http://schemas.microsoft.com/office/powerpoint/2010/main" val="212467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74638" y="1211264"/>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589822" y="1"/>
            <a:ext cx="4846900" cy="6995160"/>
          </a:xfrm>
          <a:prstGeom prst="rect">
            <a:avLst/>
          </a:prstGeom>
        </p:spPr>
      </p:pic>
      <p:sp>
        <p:nvSpPr>
          <p:cNvPr id="9" name="Title 1"/>
          <p:cNvSpPr>
            <a:spLocks noGrp="1"/>
          </p:cNvSpPr>
          <p:nvPr>
            <p:ph type="title" hasCustomPrompt="1"/>
          </p:nvPr>
        </p:nvSpPr>
        <p:spPr bwMode="auto">
          <a:xfrm>
            <a:off x="274703" y="1211263"/>
            <a:ext cx="822953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92459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34658" y="6540006"/>
            <a:ext cx="1552931" cy="332660"/>
          </a:xfrm>
          <a:prstGeom prst="rect">
            <a:avLst/>
          </a:prstGeom>
        </p:spPr>
      </p:pic>
    </p:spTree>
    <p:extLst>
      <p:ext uri="{BB962C8B-B14F-4D97-AF65-F5344CB8AC3E}">
        <p14:creationId xmlns:p14="http://schemas.microsoft.com/office/powerpoint/2010/main" val="3604687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950"/>
                                        <p:tgtEl>
                                          <p:spTgt spid="3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3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37"/>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2_NoTitle black background">
    <p:bg>
      <p:bgPr>
        <a:solidFill>
          <a:schemeClr val="tx1"/>
        </a:solidFill>
        <a:effectLst/>
      </p:bgPr>
    </p:bg>
    <p:spTree>
      <p:nvGrpSpPr>
        <p:cNvPr id="1" name=""/>
        <p:cNvGrpSpPr/>
        <p:nvPr/>
      </p:nvGrpSpPr>
      <p:grpSpPr>
        <a:xfrm>
          <a:off x="0" y="0"/>
          <a:ext cx="0" cy="0"/>
          <a:chOff x="0" y="0"/>
          <a:chExt cx="0" cy="0"/>
        </a:xfrm>
      </p:grpSpPr>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34658" y="6540006"/>
            <a:ext cx="1552931" cy="332660"/>
          </a:xfrm>
          <a:prstGeom prst="rect">
            <a:avLst/>
          </a:prstGeom>
        </p:spPr>
      </p:pic>
    </p:spTree>
    <p:extLst>
      <p:ext uri="{BB962C8B-B14F-4D97-AF65-F5344CB8AC3E}">
        <p14:creationId xmlns:p14="http://schemas.microsoft.com/office/powerpoint/2010/main" val="2162043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950"/>
                                        <p:tgtEl>
                                          <p:spTgt spid="3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3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37"/>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mo Slide Audienc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rrowheads="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2" y="0"/>
            <a:ext cx="12437425" cy="699872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1"/>
          <p:cNvSpPr>
            <a:spLocks noGrp="1"/>
          </p:cNvSpPr>
          <p:nvPr>
            <p:ph type="title" hasCustomPrompt="1"/>
          </p:nvPr>
        </p:nvSpPr>
        <p:spPr>
          <a:xfrm>
            <a:off x="388195" y="1757362"/>
            <a:ext cx="11545773" cy="2044700"/>
          </a:xfrm>
          <a:noFill/>
        </p:spPr>
        <p:txBody>
          <a:bodyPr tIns="91440" bIns="91440" anchor="t" anchorCtr="0"/>
          <a:lstStyle>
            <a:lvl1pPr>
              <a:defRPr sz="7998" spc="-100" baseline="0">
                <a:solidFill>
                  <a:srgbClr val="FFFFFF"/>
                </a:solidFill>
              </a:defRPr>
            </a:lvl1pPr>
          </a:lstStyle>
          <a:p>
            <a:r>
              <a:rPr lang="en-US"/>
              <a:t>Demo</a:t>
            </a:r>
          </a:p>
        </p:txBody>
      </p:sp>
      <p:sp>
        <p:nvSpPr>
          <p:cNvPr id="6" name="Text Placeholder 4"/>
          <p:cNvSpPr>
            <a:spLocks noGrp="1"/>
          </p:cNvSpPr>
          <p:nvPr>
            <p:ph type="body" sz="quarter" idx="12" hasCustomPrompt="1"/>
          </p:nvPr>
        </p:nvSpPr>
        <p:spPr>
          <a:xfrm>
            <a:off x="388195" y="3814764"/>
            <a:ext cx="11545773" cy="1829593"/>
          </a:xfrm>
          <a:noFill/>
        </p:spPr>
        <p:txBody>
          <a:bodyPr lIns="182880" tIns="146304" rIns="182880" bIns="146304">
            <a:noAutofit/>
          </a:bodyPr>
          <a:lstStyle>
            <a:lvl1pPr marL="0" indent="0">
              <a:lnSpc>
                <a:spcPct val="110000"/>
              </a:lnSpc>
              <a:spcBef>
                <a:spcPts val="0"/>
              </a:spcBef>
              <a:buNone/>
              <a:defRPr sz="2400" spc="0" baseline="0">
                <a:solidFill>
                  <a:srgbClr val="FFFFFF"/>
                </a:solidFill>
                <a:latin typeface="+mj-lt"/>
              </a:defRPr>
            </a:lvl1pPr>
          </a:lstStyle>
          <a:p>
            <a:pPr lvl="0"/>
            <a:r>
              <a:rPr lang="en-US"/>
              <a:t>Name</a:t>
            </a:r>
          </a:p>
        </p:txBody>
      </p:sp>
    </p:spTree>
    <p:extLst>
      <p:ext uri="{BB962C8B-B14F-4D97-AF65-F5344CB8AC3E}">
        <p14:creationId xmlns:p14="http://schemas.microsoft.com/office/powerpoint/2010/main" val="38395457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6471310"/>
            <a:ext cx="12436475" cy="523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7257" y="6566587"/>
            <a:ext cx="1552931" cy="332660"/>
          </a:xfrm>
          <a:prstGeom prst="rect">
            <a:avLst/>
          </a:prstGeom>
        </p:spPr>
      </p:pic>
    </p:spTree>
    <p:extLst>
      <p:ext uri="{BB962C8B-B14F-4D97-AF65-F5344CB8AC3E}">
        <p14:creationId xmlns:p14="http://schemas.microsoft.com/office/powerpoint/2010/main" val="361192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950"/>
                                        <p:tgtEl>
                                          <p:spTgt spid="4"/>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4"/>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4"/>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chemeClr val="bg1"/>
              </a:buClr>
              <a:buFont typeface="Arial" pitchFamily="34" charset="0"/>
              <a:buChar char="•"/>
              <a:defRPr sz="3200"/>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chemeClr val="bg1"/>
              </a:buClr>
              <a:buFont typeface="Arial" pitchFamily="34" charset="0"/>
              <a:buChar char="•"/>
              <a:defRPr sz="3200"/>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44581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76770"/>
          <a:stretch/>
        </p:blipFill>
        <p:spPr>
          <a:xfrm>
            <a:off x="10808292" y="0"/>
            <a:ext cx="1628183" cy="6994525"/>
          </a:xfrm>
          <a:prstGeom prst="rect">
            <a:avLst/>
          </a:prstGeom>
        </p:spPr>
      </p:pic>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71" r:id="rId2"/>
    <p:sldLayoutId id="2147484272"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7" r:id="rId16"/>
    <p:sldLayoutId id="2147484256" r:id="rId17"/>
    <p:sldLayoutId id="2147484258" r:id="rId18"/>
    <p:sldLayoutId id="2147484273" r:id="rId19"/>
    <p:sldLayoutId id="2147484259" r:id="rId20"/>
    <p:sldLayoutId id="2147484260" r:id="rId21"/>
    <p:sldLayoutId id="2147484261"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bg1"/>
              </a:gs>
              <a:gs pos="100000">
                <a:schemeClr val="bg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bg1"/>
              </a:gs>
              <a:gs pos="100000">
                <a:schemeClr val="bg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1"/>
              </a:gs>
              <a:gs pos="100000">
                <a:schemeClr val="bg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9ECC818-83E1-4A4B-9AFE-BA1FF29146E9}" type="datetimeFigureOut">
              <a:rPr lang="en-US" smtClean="0"/>
              <a:t>7/12/2017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DD87EBB-851D-4789-8870-F6F694DE348C}" type="slidenum">
              <a:rPr lang="en-US" smtClean="0"/>
              <a:t>‹#›</a:t>
            </a:fld>
            <a:endParaRPr lang="en-US"/>
          </a:p>
        </p:txBody>
      </p:sp>
    </p:spTree>
    <p:extLst>
      <p:ext uri="{BB962C8B-B14F-4D97-AF65-F5344CB8AC3E}">
        <p14:creationId xmlns:p14="http://schemas.microsoft.com/office/powerpoint/2010/main" val="154652242"/>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325" r:id="rId15"/>
    <p:sldLayoutId id="2147484293" r:id="rId16"/>
    <p:sldLayoutId id="2147484291" r:id="rId17"/>
    <p:sldLayoutId id="2147484292"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BB7AD275-2BEB-4012-ADC9-710BE2E2AB1F}" type="datetimeFigureOut">
              <a:rPr lang="en-US" smtClean="0"/>
              <a:t>7/12/2017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892950-AC5A-4BDF-9FE1-77F52E56D769}" type="slidenum">
              <a:rPr lang="en-US" smtClean="0"/>
              <a:t>‹#›</a:t>
            </a:fld>
            <a:endParaRPr lang="en-US"/>
          </a:p>
        </p:txBody>
      </p:sp>
    </p:spTree>
    <p:extLst>
      <p:ext uri="{BB962C8B-B14F-4D97-AF65-F5344CB8AC3E}">
        <p14:creationId xmlns:p14="http://schemas.microsoft.com/office/powerpoint/2010/main" val="2018835949"/>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9ECC818-83E1-4A4B-9AFE-BA1FF29146E9}" type="datetimeFigureOut">
              <a:rPr lang="en-US" smtClean="0"/>
              <a:t>7/12/2017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DD87EBB-851D-4789-8870-F6F694DE348C}" type="slidenum">
              <a:rPr lang="en-US" smtClean="0"/>
              <a:t>‹#›</a:t>
            </a:fld>
            <a:endParaRPr lang="en-US"/>
          </a:p>
        </p:txBody>
      </p:sp>
    </p:spTree>
    <p:extLst>
      <p:ext uri="{BB962C8B-B14F-4D97-AF65-F5344CB8AC3E}">
        <p14:creationId xmlns:p14="http://schemas.microsoft.com/office/powerpoint/2010/main" val="804380493"/>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 id="2147484320" r:id="rId14"/>
    <p:sldLayoutId id="2147484321" r:id="rId15"/>
    <p:sldLayoutId id="2147484322" r:id="rId16"/>
    <p:sldLayoutId id="2147484323" r:id="rId17"/>
    <p:sldLayoutId id="2147484324"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hyperlink" Target="http://www.kdnuggets.com/2014/10/crisp-dm-top-methodology-analytics-data-mining-data-science-project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4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3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Azure-TDSP-ProjectTemplate/blob/master/Docs/DataReport/DataSummaryReport.md" TargetMode="External"/><Relationship Id="rId2" Type="http://schemas.openxmlformats.org/officeDocument/2006/relationships/hyperlink" Target="https://github.com/Azure/Azure-TDSP-ProjectTemplate/blob/master/Docs/Project/Charter.md" TargetMode="Externa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7.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0.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8.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7.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8.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8.xml"/><Relationship Id="rId6" Type="http://schemas.openxmlformats.org/officeDocument/2006/relationships/image" Target="../media/image25.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hyperlink" Target="http://www.visualstudio.com/" TargetMode="Externa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3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257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41336" y="1135062"/>
            <a:ext cx="11353800" cy="5185342"/>
          </a:xfrm>
        </p:spPr>
        <p:txBody>
          <a:bodyPr vert="horz" lIns="91440" tIns="45720" rIns="91440" bIns="45720" rtlCol="0" anchor="t">
            <a:normAutofit/>
          </a:bodyPr>
          <a:lstStyle/>
          <a:p>
            <a:r>
              <a:rPr lang="en-US" dirty="0"/>
              <a:t>We need a Standardized data science process</a:t>
            </a:r>
          </a:p>
          <a:p>
            <a:endParaRPr lang="en-US" dirty="0"/>
          </a:p>
          <a:p>
            <a:pPr lvl="1"/>
            <a:r>
              <a:rPr lang="en-US" dirty="0"/>
              <a:t>For data scientists, a standardized data science process can:</a:t>
            </a:r>
          </a:p>
          <a:p>
            <a:pPr lvl="2"/>
            <a:r>
              <a:rPr lang="en-US" dirty="0"/>
              <a:t>Support collaboration</a:t>
            </a:r>
          </a:p>
          <a:p>
            <a:pPr lvl="2"/>
            <a:r>
              <a:rPr lang="en-US" dirty="0"/>
              <a:t>Support quality assurance in the entire lifecycle of a project</a:t>
            </a:r>
          </a:p>
          <a:p>
            <a:pPr lvl="2"/>
            <a:r>
              <a:rPr lang="en-US" dirty="0"/>
              <a:t>Support security control of project assets</a:t>
            </a:r>
          </a:p>
          <a:p>
            <a:pPr lvl="2"/>
            <a:r>
              <a:rPr lang="en-US" dirty="0"/>
              <a:t>Support better planning and tracking</a:t>
            </a:r>
          </a:p>
          <a:p>
            <a:pPr lvl="2"/>
            <a:endParaRPr lang="en-US" dirty="0"/>
          </a:p>
          <a:p>
            <a:pPr lvl="1"/>
            <a:r>
              <a:rPr lang="en-US" dirty="0"/>
              <a:t>For organization, a standardized data science process can:</a:t>
            </a:r>
          </a:p>
          <a:p>
            <a:pPr lvl="2"/>
            <a:r>
              <a:rPr lang="en-US" dirty="0"/>
              <a:t>Provide convenience for management to plan and track</a:t>
            </a:r>
          </a:p>
          <a:p>
            <a:pPr lvl="2"/>
            <a:r>
              <a:rPr lang="en-US" dirty="0"/>
              <a:t>Accumulate knowledge and expertise over time to continuously improve productivity</a:t>
            </a:r>
            <a:endParaRPr lang="EN-US" dirty="0"/>
          </a:p>
        </p:txBody>
      </p:sp>
      <p:sp>
        <p:nvSpPr>
          <p:cNvPr id="2" name="Title 1"/>
          <p:cNvSpPr>
            <a:spLocks noGrp="1"/>
          </p:cNvSpPr>
          <p:nvPr>
            <p:ph type="title" idx="4294967295"/>
          </p:nvPr>
        </p:nvSpPr>
        <p:spPr>
          <a:xfrm>
            <a:off x="-1" y="0"/>
            <a:ext cx="12436475" cy="1058862"/>
          </a:xfrm>
        </p:spPr>
        <p:txBody>
          <a:bodyPr/>
          <a:lstStyle/>
          <a:p>
            <a:pPr algn="ctr"/>
            <a:r>
              <a:rPr lang="EN-US" sz="4450" b="1" dirty="0"/>
              <a:t>How to Do </a:t>
            </a:r>
            <a:r>
              <a:rPr lang="en-US" sz="4450" b="1" dirty="0"/>
              <a:t>the Work Well in an Organization</a:t>
            </a:r>
            <a:endParaRPr lang="EN-US" sz="4450" b="1" dirty="0"/>
          </a:p>
        </p:txBody>
      </p:sp>
      <p:pic>
        <p:nvPicPr>
          <p:cNvPr id="4" name="Picture 3">
            <a:extLst>
              <a:ext uri="{FF2B5EF4-FFF2-40B4-BE49-F238E27FC236}">
                <a16:creationId xmlns:a16="http://schemas.microsoft.com/office/drawing/2014/main" id="{C3EA2734-CDA3-47BC-92B0-CF7A8862C40C}"/>
              </a:ext>
            </a:extLst>
          </p:cNvPr>
          <p:cNvPicPr>
            <a:picLocks noChangeAspect="1"/>
          </p:cNvPicPr>
          <p:nvPr/>
        </p:nvPicPr>
        <p:blipFill>
          <a:blip r:embed="rId3"/>
          <a:stretch>
            <a:fillRect/>
          </a:stretch>
        </p:blipFill>
        <p:spPr>
          <a:xfrm>
            <a:off x="277394" y="5396479"/>
            <a:ext cx="11039475" cy="1000125"/>
          </a:xfrm>
          <a:prstGeom prst="rect">
            <a:avLst/>
          </a:prstGeom>
        </p:spPr>
      </p:pic>
    </p:spTree>
    <p:extLst>
      <p:ext uri="{BB962C8B-B14F-4D97-AF65-F5344CB8AC3E}">
        <p14:creationId xmlns:p14="http://schemas.microsoft.com/office/powerpoint/2010/main" val="36896093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308600"/>
            <a:ext cx="6705599" cy="2677656"/>
          </a:xfrm>
        </p:spPr>
        <p:txBody>
          <a:bodyPr/>
          <a:lstStyle/>
          <a:p>
            <a:r>
              <a:rPr lang="en-US" sz="6000"/>
              <a:t>Addressing the Challenges at Microsoft</a:t>
            </a:r>
          </a:p>
        </p:txBody>
      </p:sp>
    </p:spTree>
    <p:extLst>
      <p:ext uri="{BB962C8B-B14F-4D97-AF65-F5344CB8AC3E}">
        <p14:creationId xmlns:p14="http://schemas.microsoft.com/office/powerpoint/2010/main" val="22028418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1058862"/>
          </a:xfrm>
        </p:spPr>
        <p:txBody>
          <a:bodyPr/>
          <a:lstStyle/>
          <a:p>
            <a:pPr algn="ctr"/>
            <a:r>
              <a:rPr lang="en-US"/>
              <a:t>What Problems are we Solving?</a:t>
            </a:r>
          </a:p>
        </p:txBody>
      </p:sp>
      <p:graphicFrame>
        <p:nvGraphicFramePr>
          <p:cNvPr id="4" name="Diagram 3"/>
          <p:cNvGraphicFramePr/>
          <p:nvPr>
            <p:extLst>
              <p:ext uri="{D42A27DB-BD31-4B8C-83A1-F6EECF244321}">
                <p14:modId xmlns:p14="http://schemas.microsoft.com/office/powerpoint/2010/main" val="3606490751"/>
              </p:ext>
            </p:extLst>
          </p:nvPr>
        </p:nvGraphicFramePr>
        <p:xfrm>
          <a:off x="4389437" y="982662"/>
          <a:ext cx="6477000" cy="5374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74483751"/>
              </p:ext>
            </p:extLst>
          </p:nvPr>
        </p:nvGraphicFramePr>
        <p:xfrm>
          <a:off x="198437" y="1058862"/>
          <a:ext cx="5105400" cy="59356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267779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a:t>
            </a:r>
            <a:r>
              <a:rPr lang="en-US" i="1"/>
              <a:t>Process</a:t>
            </a:r>
            <a:r>
              <a:rPr lang="en-US"/>
              <a:t>?</a:t>
            </a:r>
          </a:p>
        </p:txBody>
      </p:sp>
      <p:sp>
        <p:nvSpPr>
          <p:cNvPr id="3" name="TextBox 2"/>
          <p:cNvSpPr txBox="1"/>
          <p:nvPr/>
        </p:nvSpPr>
        <p:spPr>
          <a:xfrm>
            <a:off x="1074737" y="2506662"/>
            <a:ext cx="10934699" cy="1692771"/>
          </a:xfrm>
          <a:prstGeom prst="rect">
            <a:avLst/>
          </a:prstGeom>
          <a:noFill/>
        </p:spPr>
        <p:txBody>
          <a:bodyPr wrap="square" rtlCol="0">
            <a:spAutoFit/>
          </a:bodyPr>
          <a:lstStyle/>
          <a:p>
            <a:r>
              <a:rPr lang="en-US" sz="3200">
                <a:solidFill>
                  <a:schemeClr val="bg1"/>
                </a:solidFill>
              </a:rPr>
              <a:t>A process specifies a detailed </a:t>
            </a:r>
            <a:r>
              <a:rPr lang="en-US" sz="4000" b="1">
                <a:solidFill>
                  <a:schemeClr val="bg1"/>
                </a:solidFill>
              </a:rPr>
              <a:t>sequence of activities</a:t>
            </a:r>
            <a:r>
              <a:rPr lang="en-US" sz="3200">
                <a:solidFill>
                  <a:schemeClr val="bg1"/>
                </a:solidFill>
              </a:rPr>
              <a:t> necessary to perform specific business tasks.</a:t>
            </a:r>
          </a:p>
          <a:p>
            <a:endParaRPr lang="en-US" sz="3200">
              <a:solidFill>
                <a:schemeClr val="bg1"/>
              </a:solidFill>
            </a:endParaRPr>
          </a:p>
        </p:txBody>
      </p:sp>
      <p:sp>
        <p:nvSpPr>
          <p:cNvPr id="4" name="Rectangle 3"/>
          <p:cNvSpPr/>
          <p:nvPr/>
        </p:nvSpPr>
        <p:spPr>
          <a:xfrm>
            <a:off x="2941637" y="4411662"/>
            <a:ext cx="9001743" cy="1323439"/>
          </a:xfrm>
          <a:prstGeom prst="rect">
            <a:avLst/>
          </a:prstGeom>
        </p:spPr>
        <p:txBody>
          <a:bodyPr wrap="square">
            <a:spAutoFit/>
          </a:bodyPr>
          <a:lstStyle/>
          <a:p>
            <a:r>
              <a:rPr lang="en-US" sz="3200">
                <a:solidFill>
                  <a:schemeClr val="bg1"/>
                </a:solidFill>
              </a:rPr>
              <a:t>It is used to </a:t>
            </a:r>
            <a:r>
              <a:rPr lang="en-US" sz="4000" b="1">
                <a:solidFill>
                  <a:schemeClr val="bg1"/>
                </a:solidFill>
              </a:rPr>
              <a:t>standardize procedures</a:t>
            </a:r>
            <a:r>
              <a:rPr lang="en-US" sz="3200">
                <a:solidFill>
                  <a:schemeClr val="bg1"/>
                </a:solidFill>
              </a:rPr>
              <a:t> and </a:t>
            </a:r>
            <a:r>
              <a:rPr lang="en-US" sz="4000" b="1">
                <a:solidFill>
                  <a:schemeClr val="bg1"/>
                </a:solidFill>
              </a:rPr>
              <a:t>establish best practices</a:t>
            </a:r>
            <a:r>
              <a:rPr lang="en-US" sz="3200">
                <a:solidFill>
                  <a:schemeClr val="bg1"/>
                </a:solidFill>
              </a:rPr>
              <a:t>.</a:t>
            </a:r>
          </a:p>
        </p:txBody>
      </p:sp>
    </p:spTree>
    <p:extLst>
      <p:ext uri="{BB962C8B-B14F-4D97-AF65-F5344CB8AC3E}">
        <p14:creationId xmlns:p14="http://schemas.microsoft.com/office/powerpoint/2010/main" val="39414247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1135062"/>
          </a:xfrm>
        </p:spPr>
        <p:txBody>
          <a:bodyPr/>
          <a:lstStyle/>
          <a:p>
            <a:pPr algn="ctr"/>
            <a:r>
              <a:rPr lang="en-US"/>
              <a:t>Evolution of Software Development Process</a:t>
            </a:r>
          </a:p>
        </p:txBody>
      </p:sp>
      <p:pic>
        <p:nvPicPr>
          <p:cNvPr id="4" name="Picture 3"/>
          <p:cNvPicPr>
            <a:picLocks noChangeAspect="1"/>
          </p:cNvPicPr>
          <p:nvPr/>
        </p:nvPicPr>
        <p:blipFill>
          <a:blip r:embed="rId3"/>
          <a:stretch>
            <a:fillRect/>
          </a:stretch>
        </p:blipFill>
        <p:spPr>
          <a:xfrm>
            <a:off x="-1" y="0"/>
            <a:ext cx="12511825" cy="6994525"/>
          </a:xfrm>
          <a:prstGeom prst="rect">
            <a:avLst/>
          </a:prstGeom>
        </p:spPr>
      </p:pic>
    </p:spTree>
    <p:extLst>
      <p:ext uri="{BB962C8B-B14F-4D97-AF65-F5344CB8AC3E}">
        <p14:creationId xmlns:p14="http://schemas.microsoft.com/office/powerpoint/2010/main" val="41465260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26420"/>
            <a:ext cx="12436475" cy="1351952"/>
          </a:xfrm>
        </p:spPr>
        <p:txBody>
          <a:bodyPr>
            <a:normAutofit fontScale="90000"/>
          </a:bodyPr>
          <a:lstStyle/>
          <a:p>
            <a:pPr algn="ctr"/>
            <a:r>
              <a:rPr lang="en-US"/>
              <a:t>Data Science != Software Engineering</a:t>
            </a:r>
            <a:br>
              <a:rPr lang="en-US"/>
            </a:br>
            <a:br>
              <a:rPr lang="en-US"/>
            </a:br>
            <a:r>
              <a:rPr lang="en-US"/>
              <a:t>But, we can learn a lot especially on processes </a:t>
            </a:r>
          </a:p>
        </p:txBody>
      </p:sp>
    </p:spTree>
    <p:extLst>
      <p:ext uri="{BB962C8B-B14F-4D97-AF65-F5344CB8AC3E}">
        <p14:creationId xmlns:p14="http://schemas.microsoft.com/office/powerpoint/2010/main" val="20040500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46437" y="1417314"/>
            <a:ext cx="5735552" cy="4429897"/>
          </a:xfrm>
          <a:prstGeom prst="rect">
            <a:avLst/>
          </a:prstGeom>
        </p:spPr>
      </p:pic>
      <p:sp>
        <p:nvSpPr>
          <p:cNvPr id="4" name="Rectangle 3"/>
          <p:cNvSpPr/>
          <p:nvPr/>
        </p:nvSpPr>
        <p:spPr>
          <a:xfrm>
            <a:off x="6827837" y="5859462"/>
            <a:ext cx="3690329" cy="382308"/>
          </a:xfrm>
          <a:prstGeom prst="rect">
            <a:avLst/>
          </a:prstGeom>
        </p:spPr>
        <p:txBody>
          <a:bodyPr wrap="none">
            <a:spAutoFit/>
          </a:bodyPr>
          <a:lstStyle/>
          <a:p>
            <a:pPr defTabSz="932597"/>
            <a:r>
              <a:rPr lang="en-US" sz="1836" kern="0">
                <a:solidFill>
                  <a:sysClr val="windowText" lastClr="000000"/>
                </a:solidFill>
                <a:latin typeface="Calibri" panose="020F0502020204030204" pitchFamily="34" charset="0"/>
              </a:rPr>
              <a:t>Source: </a:t>
            </a:r>
            <a:r>
              <a:rPr lang="en-US" sz="1836" kern="0">
                <a:solidFill>
                  <a:sysClr val="windowText" lastClr="000000"/>
                </a:solidFill>
                <a:latin typeface="Calibri" panose="020F0502020204030204" pitchFamily="34" charset="0"/>
                <a:hlinkClick r:id="rId4"/>
              </a:rPr>
              <a:t>KDD Nuggets</a:t>
            </a:r>
            <a:r>
              <a:rPr lang="en-US" sz="1836" kern="0">
                <a:solidFill>
                  <a:sysClr val="windowText" lastClr="000000"/>
                </a:solidFill>
                <a:latin typeface="Calibri" panose="020F0502020204030204" pitchFamily="34" charset="0"/>
              </a:rPr>
              <a:t>, October 2014</a:t>
            </a:r>
            <a:endParaRPr lang="en-US" sz="1836" kern="0">
              <a:solidFill>
                <a:sysClr val="windowText" lastClr="000000"/>
              </a:solidFill>
            </a:endParaRPr>
          </a:p>
        </p:txBody>
      </p:sp>
      <p:sp>
        <p:nvSpPr>
          <p:cNvPr id="5" name="Title 1"/>
          <p:cNvSpPr txBox="1">
            <a:spLocks/>
          </p:cNvSpPr>
          <p:nvPr/>
        </p:nvSpPr>
        <p:spPr>
          <a:xfrm>
            <a:off x="855008" y="372394"/>
            <a:ext cx="10726460" cy="1351952"/>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a:t>Who uses a Process for Data Science?</a:t>
            </a:r>
          </a:p>
        </p:txBody>
      </p:sp>
    </p:spTree>
    <p:extLst>
      <p:ext uri="{BB962C8B-B14F-4D97-AF65-F5344CB8AC3E}">
        <p14:creationId xmlns:p14="http://schemas.microsoft.com/office/powerpoint/2010/main" val="38325275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36637" y="2049462"/>
            <a:ext cx="4021881" cy="4031596"/>
          </a:xfrm>
          <a:prstGeom prst="rect">
            <a:avLst/>
          </a:prstGeom>
        </p:spPr>
      </p:pic>
      <p:sp>
        <p:nvSpPr>
          <p:cNvPr id="3" name="Title 2"/>
          <p:cNvSpPr>
            <a:spLocks noGrp="1"/>
          </p:cNvSpPr>
          <p:nvPr>
            <p:ph type="title"/>
          </p:nvPr>
        </p:nvSpPr>
        <p:spPr/>
        <p:txBody>
          <a:bodyPr/>
          <a:lstStyle/>
          <a:p>
            <a:pPr algn="ctr"/>
            <a:r>
              <a:rPr lang="en-US"/>
              <a:t>Methodologies</a:t>
            </a:r>
          </a:p>
        </p:txBody>
      </p:sp>
      <p:sp>
        <p:nvSpPr>
          <p:cNvPr id="4" name="TextBox 3"/>
          <p:cNvSpPr txBox="1"/>
          <p:nvPr/>
        </p:nvSpPr>
        <p:spPr>
          <a:xfrm>
            <a:off x="705502" y="1340576"/>
            <a:ext cx="5591595" cy="657359"/>
          </a:xfrm>
          <a:prstGeom prst="rect">
            <a:avLst/>
          </a:prstGeom>
          <a:noFill/>
        </p:spPr>
        <p:txBody>
          <a:bodyPr wrap="none" rtlCol="0">
            <a:spAutoFit/>
          </a:bodyPr>
          <a:lstStyle/>
          <a:p>
            <a:pPr algn="ctr" defTabSz="932597"/>
            <a:r>
              <a:rPr lang="en-US" sz="1836" b="1" kern="0">
                <a:solidFill>
                  <a:schemeClr val="bg1"/>
                </a:solidFill>
              </a:rPr>
              <a:t>Cross-Industry Standard Process for Data Mining</a:t>
            </a:r>
          </a:p>
          <a:p>
            <a:pPr algn="ctr" defTabSz="932597"/>
            <a:r>
              <a:rPr lang="en-US" sz="1836" b="1" kern="0">
                <a:solidFill>
                  <a:schemeClr val="bg1"/>
                </a:solidFill>
              </a:rPr>
              <a:t>(CRISP-DM)</a:t>
            </a:r>
            <a:endParaRPr lang="en-US" sz="1836" b="1" kern="0">
              <a:solidFill>
                <a:sysClr val="windowText" lastClr="000000"/>
              </a:solidFill>
            </a:endParaRPr>
          </a:p>
        </p:txBody>
      </p:sp>
      <p:pic>
        <p:nvPicPr>
          <p:cNvPr id="1030" name="Picture 6" descr="K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437" y="2569835"/>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95441" y="1392103"/>
            <a:ext cx="4031874" cy="657359"/>
          </a:xfrm>
          <a:prstGeom prst="rect">
            <a:avLst/>
          </a:prstGeom>
          <a:noFill/>
        </p:spPr>
        <p:txBody>
          <a:bodyPr wrap="none" rtlCol="0">
            <a:spAutoFit/>
          </a:bodyPr>
          <a:lstStyle/>
          <a:p>
            <a:pPr algn="ctr" defTabSz="932597"/>
            <a:r>
              <a:rPr lang="en-US" sz="1836" b="1" kern="0">
                <a:solidFill>
                  <a:schemeClr val="bg1"/>
                </a:solidFill>
              </a:rPr>
              <a:t>Knowledge Discovery in Databases</a:t>
            </a:r>
          </a:p>
          <a:p>
            <a:pPr algn="ctr" defTabSz="932597"/>
            <a:r>
              <a:rPr lang="en-US" sz="1836" b="1" kern="0">
                <a:solidFill>
                  <a:schemeClr val="bg1"/>
                </a:solidFill>
              </a:rPr>
              <a:t>(KDD)</a:t>
            </a:r>
            <a:endParaRPr lang="en-US" sz="1836" b="1" kern="0">
              <a:solidFill>
                <a:sysClr val="windowText" lastClr="000000"/>
              </a:solidFill>
            </a:endParaRPr>
          </a:p>
        </p:txBody>
      </p:sp>
    </p:spTree>
    <p:extLst>
      <p:ext uri="{BB962C8B-B14F-4D97-AF65-F5344CB8AC3E}">
        <p14:creationId xmlns:p14="http://schemas.microsoft.com/office/powerpoint/2010/main" val="33111671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3527" y="0"/>
            <a:ext cx="10137913" cy="6957144"/>
          </a:xfrm>
          <a:prstGeom prst="rect">
            <a:avLst/>
          </a:prstGeom>
        </p:spPr>
      </p:pic>
    </p:spTree>
    <p:extLst>
      <p:ext uri="{BB962C8B-B14F-4D97-AF65-F5344CB8AC3E}">
        <p14:creationId xmlns:p14="http://schemas.microsoft.com/office/powerpoint/2010/main" val="388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Science Project Lifecycle</a:t>
            </a:r>
          </a:p>
        </p:txBody>
      </p:sp>
      <p:graphicFrame>
        <p:nvGraphicFramePr>
          <p:cNvPr id="3" name="Diagram 2"/>
          <p:cNvGraphicFramePr/>
          <p:nvPr>
            <p:extLst>
              <p:ext uri="{D42A27DB-BD31-4B8C-83A1-F6EECF244321}">
                <p14:modId xmlns:p14="http://schemas.microsoft.com/office/powerpoint/2010/main" val="3058309864"/>
              </p:ext>
            </p:extLst>
          </p:nvPr>
        </p:nvGraphicFramePr>
        <p:xfrm>
          <a:off x="274637" y="982661"/>
          <a:ext cx="11810999" cy="5257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15156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50837" y="1211262"/>
            <a:ext cx="7467599" cy="3191643"/>
          </a:xfrm>
          <a:prstGeom prst="rect">
            <a:avLst/>
          </a:prstGeom>
          <a:noFill/>
        </p:spPr>
        <p:txBody>
          <a:bodyPr wrap="square" lIns="182880" tIns="146304" rIns="182880" bIns="146304" rtlCol="0">
            <a:spAutoFit/>
          </a:bodyPr>
          <a:lstStyle/>
          <a:p>
            <a:pPr>
              <a:lnSpc>
                <a:spcPct val="90000"/>
              </a:lnSpc>
              <a:spcAft>
                <a:spcPts val="600"/>
              </a:spcAft>
            </a:pPr>
            <a:r>
              <a:rPr lang="en-US" sz="4800" b="1" dirty="0">
                <a:solidFill>
                  <a:schemeClr val="accent6"/>
                </a:solidFill>
                <a:latin typeface="Arial Black" panose="020B0A04020102020204" pitchFamily="34" charset="0"/>
              </a:rPr>
              <a:t>Data Science doesn’t just happen…</a:t>
            </a:r>
          </a:p>
          <a:p>
            <a:pPr>
              <a:lnSpc>
                <a:spcPct val="90000"/>
              </a:lnSpc>
              <a:spcAft>
                <a:spcPts val="600"/>
              </a:spcAft>
            </a:pPr>
            <a:endParaRPr lang="en-US" sz="4800" b="1" dirty="0">
              <a:solidFill>
                <a:schemeClr val="accent6"/>
              </a:solidFill>
              <a:latin typeface="Arial Black" panose="020B0A04020102020204" pitchFamily="34" charset="0"/>
            </a:endParaRPr>
          </a:p>
          <a:p>
            <a:pPr>
              <a:lnSpc>
                <a:spcPct val="90000"/>
              </a:lnSpc>
              <a:spcAft>
                <a:spcPts val="600"/>
              </a:spcAft>
            </a:pPr>
            <a:r>
              <a:rPr lang="en-US" sz="4800" b="1" dirty="0">
                <a:solidFill>
                  <a:schemeClr val="accent6"/>
                </a:solidFill>
                <a:latin typeface="Arial Black" panose="020B0A04020102020204" pitchFamily="34" charset="0"/>
              </a:rPr>
              <a:t>It takes a Process</a:t>
            </a:r>
            <a:endParaRPr lang="en-US" sz="5400" dirty="0">
              <a:gradFill>
                <a:gsLst>
                  <a:gs pos="2917">
                    <a:schemeClr val="tx1"/>
                  </a:gs>
                  <a:gs pos="30000">
                    <a:schemeClr val="tx1"/>
                  </a:gs>
                </a:gsLst>
                <a:lin ang="5400000" scaled="0"/>
              </a:gradFill>
              <a:latin typeface="Arial Black" panose="020B0A04020102020204" pitchFamily="34" charset="0"/>
            </a:endParaRPr>
          </a:p>
        </p:txBody>
      </p:sp>
      <p:sp>
        <p:nvSpPr>
          <p:cNvPr id="3" name="TextBox 2"/>
          <p:cNvSpPr txBox="1"/>
          <p:nvPr/>
        </p:nvSpPr>
        <p:spPr bwMode="white">
          <a:xfrm>
            <a:off x="350837" y="4564062"/>
            <a:ext cx="10195024" cy="2299091"/>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chemeClr val="accent6"/>
                </a:solidFill>
              </a:rPr>
              <a:t>Dr. Jacob Spoelstra</a:t>
            </a:r>
          </a:p>
          <a:p>
            <a:pPr>
              <a:lnSpc>
                <a:spcPct val="90000"/>
              </a:lnSpc>
              <a:spcAft>
                <a:spcPts val="600"/>
              </a:spcAft>
            </a:pPr>
            <a:r>
              <a:rPr lang="en-US" sz="3200" b="1" dirty="0">
                <a:solidFill>
                  <a:schemeClr val="accent6"/>
                </a:solidFill>
              </a:rPr>
              <a:t>Dr. Hang Zhang</a:t>
            </a:r>
          </a:p>
          <a:p>
            <a:pPr>
              <a:lnSpc>
                <a:spcPct val="90000"/>
              </a:lnSpc>
              <a:spcAft>
                <a:spcPts val="600"/>
              </a:spcAft>
            </a:pPr>
            <a:r>
              <a:rPr lang="en-US" sz="3200" b="1" dirty="0">
                <a:solidFill>
                  <a:schemeClr val="accent6"/>
                </a:solidFill>
              </a:rPr>
              <a:t>Gopi Kumar</a:t>
            </a:r>
          </a:p>
          <a:p>
            <a:pPr>
              <a:lnSpc>
                <a:spcPct val="90000"/>
              </a:lnSpc>
              <a:spcAft>
                <a:spcPts val="600"/>
              </a:spcAft>
            </a:pPr>
            <a:r>
              <a:rPr lang="en-US" sz="3200" b="1" dirty="0">
                <a:solidFill>
                  <a:schemeClr val="accent6"/>
                </a:solidFill>
              </a:rPr>
              <a:t>Data Science Team @ Microsoft</a:t>
            </a:r>
          </a:p>
        </p:txBody>
      </p:sp>
    </p:spTree>
    <p:extLst>
      <p:ext uri="{BB962C8B-B14F-4D97-AF65-F5344CB8AC3E}">
        <p14:creationId xmlns:p14="http://schemas.microsoft.com/office/powerpoint/2010/main" val="6610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E9498859-F7FB-4CE7-ADEF-37B2798CDD5E}"/>
              </a:ext>
            </a:extLst>
          </p:cNvPr>
          <p:cNvPicPr>
            <a:picLocks noChangeAspect="1"/>
          </p:cNvPicPr>
          <p:nvPr/>
        </p:nvPicPr>
        <p:blipFill>
          <a:blip r:embed="rId8"/>
          <a:stretch>
            <a:fillRect/>
          </a:stretch>
        </p:blipFill>
        <p:spPr>
          <a:xfrm>
            <a:off x="12570550" y="0"/>
            <a:ext cx="11220450" cy="6296025"/>
          </a:xfrm>
          <a:prstGeom prst="rect">
            <a:avLst/>
          </a:prstGeom>
        </p:spPr>
      </p:pic>
    </p:spTree>
    <p:extLst>
      <p:ext uri="{BB962C8B-B14F-4D97-AF65-F5344CB8AC3E}">
        <p14:creationId xmlns:p14="http://schemas.microsoft.com/office/powerpoint/2010/main" val="1784406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8037" y="68262"/>
            <a:ext cx="11020851" cy="6355308"/>
          </a:xfrm>
          <a:prstGeom prst="rect">
            <a:avLst/>
          </a:prstGeom>
        </p:spPr>
      </p:pic>
    </p:spTree>
    <p:extLst>
      <p:ext uri="{BB962C8B-B14F-4D97-AF65-F5344CB8AC3E}">
        <p14:creationId xmlns:p14="http://schemas.microsoft.com/office/powerpoint/2010/main" val="42628120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DA5C-84F9-4017-B4A1-9BD03837F8B2}"/>
              </a:ext>
            </a:extLst>
          </p:cNvPr>
          <p:cNvPicPr>
            <a:picLocks noChangeAspect="1"/>
          </p:cNvPicPr>
          <p:nvPr/>
        </p:nvPicPr>
        <p:blipFill>
          <a:blip r:embed="rId2"/>
          <a:stretch>
            <a:fillRect/>
          </a:stretch>
        </p:blipFill>
        <p:spPr>
          <a:xfrm>
            <a:off x="522240" y="573040"/>
            <a:ext cx="11001375" cy="5457825"/>
          </a:xfrm>
          <a:prstGeom prst="rect">
            <a:avLst/>
          </a:prstGeom>
        </p:spPr>
      </p:pic>
    </p:spTree>
    <p:extLst>
      <p:ext uri="{BB962C8B-B14F-4D97-AF65-F5344CB8AC3E}">
        <p14:creationId xmlns:p14="http://schemas.microsoft.com/office/powerpoint/2010/main" val="28316603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0DF580-8EEA-4A09-AF02-834E4986E0C8}"/>
              </a:ext>
            </a:extLst>
          </p:cNvPr>
          <p:cNvPicPr>
            <a:picLocks noChangeAspect="1"/>
          </p:cNvPicPr>
          <p:nvPr/>
        </p:nvPicPr>
        <p:blipFill>
          <a:blip r:embed="rId3"/>
          <a:stretch>
            <a:fillRect/>
          </a:stretch>
        </p:blipFill>
        <p:spPr>
          <a:xfrm>
            <a:off x="794536" y="687942"/>
            <a:ext cx="10172700" cy="4819650"/>
          </a:xfrm>
          <a:prstGeom prst="rect">
            <a:avLst/>
          </a:prstGeom>
        </p:spPr>
      </p:pic>
    </p:spTree>
    <p:extLst>
      <p:ext uri="{BB962C8B-B14F-4D97-AF65-F5344CB8AC3E}">
        <p14:creationId xmlns:p14="http://schemas.microsoft.com/office/powerpoint/2010/main" val="42516294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1058862"/>
          </a:xfrm>
        </p:spPr>
        <p:txBody>
          <a:bodyPr/>
          <a:lstStyle/>
          <a:p>
            <a:pPr algn="ctr"/>
            <a:r>
              <a:rPr lang="en-US"/>
              <a:t>Pillars of Data Science Process</a:t>
            </a:r>
          </a:p>
        </p:txBody>
      </p:sp>
      <p:graphicFrame>
        <p:nvGraphicFramePr>
          <p:cNvPr id="4" name="Diagram 3"/>
          <p:cNvGraphicFramePr/>
          <p:nvPr>
            <p:extLst>
              <p:ext uri="{D42A27DB-BD31-4B8C-83A1-F6EECF244321}">
                <p14:modId xmlns:p14="http://schemas.microsoft.com/office/powerpoint/2010/main" val="4168309364"/>
              </p:ext>
            </p:extLst>
          </p:nvPr>
        </p:nvGraphicFramePr>
        <p:xfrm>
          <a:off x="2072744" y="982662"/>
          <a:ext cx="8946093" cy="5278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22030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3B17-D4A1-4C80-922D-22156D216200}"/>
              </a:ext>
            </a:extLst>
          </p:cNvPr>
          <p:cNvSpPr>
            <a:spLocks noGrp="1"/>
          </p:cNvSpPr>
          <p:nvPr>
            <p:ph type="title"/>
          </p:nvPr>
        </p:nvSpPr>
        <p:spPr>
          <a:xfrm>
            <a:off x="855008" y="372393"/>
            <a:ext cx="10726460" cy="4439303"/>
          </a:xfrm>
        </p:spPr>
        <p:txBody>
          <a:bodyPr>
            <a:normAutofit/>
          </a:bodyPr>
          <a:lstStyle/>
          <a:p>
            <a:r>
              <a:rPr lang="en-US" dirty="0">
                <a:hlinkClick r:id="rId2"/>
              </a:rPr>
              <a:t>Project Template – Charter</a:t>
            </a:r>
            <a:br>
              <a:rPr lang="en-US" dirty="0"/>
            </a:br>
            <a:br>
              <a:rPr lang="en-US" dirty="0"/>
            </a:br>
            <a:r>
              <a:rPr lang="en-US" dirty="0">
                <a:hlinkClick r:id="rId3"/>
              </a:rPr>
              <a:t>Data Report</a:t>
            </a:r>
            <a:br>
              <a:rPr lang="en-US" dirty="0"/>
            </a:br>
            <a:br>
              <a:rPr lang="en-US" dirty="0"/>
            </a:br>
            <a:endParaRPr lang="en-US" dirty="0"/>
          </a:p>
        </p:txBody>
      </p:sp>
    </p:spTree>
    <p:extLst>
      <p:ext uri="{BB962C8B-B14F-4D97-AF65-F5344CB8AC3E}">
        <p14:creationId xmlns:p14="http://schemas.microsoft.com/office/powerpoint/2010/main" val="30529819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020"/>
              </a:spcBef>
            </a:pPr>
            <a:r>
              <a:rPr lang="en-US" sz="3200" dirty="0"/>
              <a:t>Standardized Artifacts, Shared Productivity Utilities</a:t>
            </a:r>
          </a:p>
        </p:txBody>
      </p:sp>
      <p:sp>
        <p:nvSpPr>
          <p:cNvPr id="3" name="TextBox 2"/>
          <p:cNvSpPr txBox="1"/>
          <p:nvPr/>
        </p:nvSpPr>
        <p:spPr>
          <a:xfrm>
            <a:off x="2453528" y="1628404"/>
            <a:ext cx="1827151" cy="478376"/>
          </a:xfrm>
          <a:prstGeom prst="rect">
            <a:avLst/>
          </a:prstGeom>
          <a:noFill/>
        </p:spPr>
        <p:txBody>
          <a:bodyPr wrap="square" rtlCol="0">
            <a:spAutoFit/>
          </a:bodyPr>
          <a:lstStyle/>
          <a:p>
            <a:pPr defTabSz="932597"/>
            <a:r>
              <a:rPr lang="en-US" sz="2448" kern="0" dirty="0">
                <a:solidFill>
                  <a:schemeClr val="bg1"/>
                </a:solidFill>
              </a:rPr>
              <a:t>Templates</a:t>
            </a:r>
          </a:p>
        </p:txBody>
      </p:sp>
      <p:sp>
        <p:nvSpPr>
          <p:cNvPr id="4" name="TextBox 3"/>
          <p:cNvSpPr txBox="1"/>
          <p:nvPr/>
        </p:nvSpPr>
        <p:spPr>
          <a:xfrm>
            <a:off x="9387672" y="1628404"/>
            <a:ext cx="1478765" cy="478376"/>
          </a:xfrm>
          <a:prstGeom prst="rect">
            <a:avLst/>
          </a:prstGeom>
          <a:noFill/>
        </p:spPr>
        <p:txBody>
          <a:bodyPr wrap="square" rtlCol="0">
            <a:spAutoFit/>
          </a:bodyPr>
          <a:lstStyle/>
          <a:p>
            <a:pPr defTabSz="932597"/>
            <a:r>
              <a:rPr lang="en-US" sz="2448" kern="0" dirty="0">
                <a:solidFill>
                  <a:schemeClr val="bg1"/>
                </a:solidFill>
              </a:rPr>
              <a:t>Utilities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2114941"/>
            <a:ext cx="4357782" cy="1812639"/>
          </a:xfrm>
          <a:prstGeom prst="rect">
            <a:avLst/>
          </a:prstGeom>
        </p:spPr>
      </p:pic>
      <p:pic>
        <p:nvPicPr>
          <p:cNvPr id="9" name="picture"/>
          <p:cNvPicPr/>
          <p:nvPr/>
        </p:nvPicPr>
        <p:blipFill>
          <a:blip r:embed="rId4">
            <a:extLst>
              <a:ext uri="{28A0092B-C50C-407E-A947-70E740481C1C}">
                <a14:useLocalDpi xmlns:a14="http://schemas.microsoft.com/office/drawing/2010/main" val="0"/>
              </a:ext>
            </a:extLst>
          </a:blip>
          <a:stretch>
            <a:fillRect/>
          </a:stretch>
        </p:blipFill>
        <p:spPr>
          <a:xfrm>
            <a:off x="8047037" y="2114941"/>
            <a:ext cx="4038600" cy="3247098"/>
          </a:xfrm>
          <a:prstGeom prst="rect">
            <a:avLst/>
          </a:prstGeom>
        </p:spPr>
      </p:pic>
      <p:pic>
        <p:nvPicPr>
          <p:cNvPr id="5" name="Picture 4"/>
          <p:cNvPicPr>
            <a:picLocks noChangeAspect="1"/>
          </p:cNvPicPr>
          <p:nvPr/>
        </p:nvPicPr>
        <p:blipFill>
          <a:blip r:embed="rId5"/>
          <a:stretch>
            <a:fillRect/>
          </a:stretch>
        </p:blipFill>
        <p:spPr>
          <a:xfrm>
            <a:off x="3322637" y="2887662"/>
            <a:ext cx="3185214" cy="3075379"/>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016878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585" y="677862"/>
            <a:ext cx="7142366" cy="5608080"/>
          </a:xfrm>
          <a:prstGeom prst="rect">
            <a:avLst/>
          </a:prstGeom>
        </p:spPr>
      </p:pic>
      <p:sp>
        <p:nvSpPr>
          <p:cNvPr id="3" name="Title 1"/>
          <p:cNvSpPr txBox="1">
            <a:spLocks/>
          </p:cNvSpPr>
          <p:nvPr/>
        </p:nvSpPr>
        <p:spPr>
          <a:xfrm>
            <a:off x="1531" y="8920"/>
            <a:ext cx="12436475" cy="821342"/>
          </a:xfrm>
          <a:prstGeom prst="rect">
            <a:avLst/>
          </a:prstGeom>
        </p:spPr>
        <p:txBody>
          <a:bodyP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spcBef>
                <a:spcPts val="1020"/>
              </a:spcBef>
            </a:pPr>
            <a:r>
              <a:rPr lang="en-US" sz="3200" dirty="0"/>
              <a:t>Shared and Distributed Infrastructure </a:t>
            </a:r>
          </a:p>
        </p:txBody>
      </p:sp>
    </p:spTree>
    <p:extLst>
      <p:ext uri="{BB962C8B-B14F-4D97-AF65-F5344CB8AC3E}">
        <p14:creationId xmlns:p14="http://schemas.microsoft.com/office/powerpoint/2010/main" val="2625740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31" y="8920"/>
            <a:ext cx="12436475" cy="821342"/>
          </a:xfrm>
          <a:prstGeom prst="rect">
            <a:avLst/>
          </a:prstGeom>
        </p:spPr>
        <p:txBody>
          <a:bodyP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spcBef>
                <a:spcPts val="1020"/>
              </a:spcBef>
            </a:pPr>
            <a:r>
              <a:rPr lang="en-US" sz="3200" dirty="0"/>
              <a:t>Documented Practices – Measure and Refine</a:t>
            </a:r>
          </a:p>
        </p:txBody>
      </p:sp>
      <p:sp>
        <p:nvSpPr>
          <p:cNvPr id="5" name="TextBox 4"/>
          <p:cNvSpPr txBox="1"/>
          <p:nvPr/>
        </p:nvSpPr>
        <p:spPr>
          <a:xfrm>
            <a:off x="2749606" y="4792662"/>
            <a:ext cx="1066800" cy="369332"/>
          </a:xfrm>
          <a:prstGeom prst="rect">
            <a:avLst/>
          </a:prstGeom>
          <a:noFill/>
        </p:spPr>
        <p:txBody>
          <a:bodyPr wrap="square" rtlCol="0">
            <a:spAutoFit/>
          </a:bodyPr>
          <a:lstStyle/>
          <a:p>
            <a:r>
              <a:rPr lang="en-US" dirty="0">
                <a:solidFill>
                  <a:schemeClr val="bg1"/>
                </a:solidFill>
              </a:rPr>
              <a:t>Project 1</a:t>
            </a:r>
          </a:p>
        </p:txBody>
      </p:sp>
      <p:sp>
        <p:nvSpPr>
          <p:cNvPr id="8" name="TextBox 7"/>
          <p:cNvSpPr txBox="1"/>
          <p:nvPr/>
        </p:nvSpPr>
        <p:spPr>
          <a:xfrm>
            <a:off x="2737688" y="4279608"/>
            <a:ext cx="1066800" cy="369332"/>
          </a:xfrm>
          <a:prstGeom prst="rect">
            <a:avLst/>
          </a:prstGeom>
          <a:noFill/>
        </p:spPr>
        <p:txBody>
          <a:bodyPr wrap="square" rtlCol="0">
            <a:spAutoFit/>
          </a:bodyPr>
          <a:lstStyle/>
          <a:p>
            <a:r>
              <a:rPr lang="en-US" dirty="0">
                <a:solidFill>
                  <a:schemeClr val="bg1"/>
                </a:solidFill>
              </a:rPr>
              <a:t>Project 2</a:t>
            </a:r>
          </a:p>
        </p:txBody>
      </p:sp>
      <p:sp>
        <p:nvSpPr>
          <p:cNvPr id="9" name="TextBox 8"/>
          <p:cNvSpPr txBox="1"/>
          <p:nvPr/>
        </p:nvSpPr>
        <p:spPr>
          <a:xfrm>
            <a:off x="2737688" y="3766554"/>
            <a:ext cx="1066800" cy="369332"/>
          </a:xfrm>
          <a:prstGeom prst="rect">
            <a:avLst/>
          </a:prstGeom>
          <a:noFill/>
        </p:spPr>
        <p:txBody>
          <a:bodyPr wrap="square" rtlCol="0">
            <a:spAutoFit/>
          </a:bodyPr>
          <a:lstStyle/>
          <a:p>
            <a:r>
              <a:rPr lang="en-US" dirty="0">
                <a:solidFill>
                  <a:schemeClr val="bg1"/>
                </a:solidFill>
              </a:rPr>
              <a:t>Project 3</a:t>
            </a:r>
          </a:p>
        </p:txBody>
      </p:sp>
      <p:sp>
        <p:nvSpPr>
          <p:cNvPr id="11" name="TextBox 10"/>
          <p:cNvSpPr txBox="1"/>
          <p:nvPr/>
        </p:nvSpPr>
        <p:spPr>
          <a:xfrm>
            <a:off x="2749606" y="3315617"/>
            <a:ext cx="1066800" cy="369332"/>
          </a:xfrm>
          <a:prstGeom prst="rect">
            <a:avLst/>
          </a:prstGeom>
          <a:noFill/>
        </p:spPr>
        <p:txBody>
          <a:bodyPr wrap="square" rtlCol="0">
            <a:spAutoFit/>
          </a:bodyPr>
          <a:lstStyle/>
          <a:p>
            <a:r>
              <a:rPr lang="en-US" dirty="0">
                <a:solidFill>
                  <a:schemeClr val="bg1"/>
                </a:solidFill>
              </a:rPr>
              <a:t>Project 4</a:t>
            </a:r>
          </a:p>
        </p:txBody>
      </p:sp>
      <p:cxnSp>
        <p:nvCxnSpPr>
          <p:cNvPr id="12" name="Straight Arrow Connector 11"/>
          <p:cNvCxnSpPr/>
          <p:nvPr/>
        </p:nvCxnSpPr>
        <p:spPr>
          <a:xfrm>
            <a:off x="4313237" y="5783262"/>
            <a:ext cx="556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313237" y="601662"/>
            <a:ext cx="0" cy="518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rot="16200000">
            <a:off x="-459141" y="2276889"/>
            <a:ext cx="4923606" cy="2030353"/>
          </a:xfrm>
          <a:prstGeom prst="rect">
            <a:avLst/>
          </a:prstGeom>
        </p:spPr>
      </p:pic>
      <p:pic>
        <p:nvPicPr>
          <p:cNvPr id="17" name="Picture 16"/>
          <p:cNvPicPr>
            <a:picLocks noChangeAspect="1"/>
          </p:cNvPicPr>
          <p:nvPr/>
        </p:nvPicPr>
        <p:blipFill>
          <a:blip r:embed="rId4"/>
          <a:stretch>
            <a:fillRect/>
          </a:stretch>
        </p:blipFill>
        <p:spPr>
          <a:xfrm>
            <a:off x="1795352" y="5407341"/>
            <a:ext cx="172854" cy="200025"/>
          </a:xfrm>
          <a:prstGeom prst="rect">
            <a:avLst/>
          </a:prstGeom>
          <a:solidFill>
            <a:srgbClr val="FF0000"/>
          </a:solidFill>
        </p:spPr>
      </p:pic>
      <p:pic>
        <p:nvPicPr>
          <p:cNvPr id="23" name="Picture 22"/>
          <p:cNvPicPr>
            <a:picLocks noChangeAspect="1"/>
          </p:cNvPicPr>
          <p:nvPr/>
        </p:nvPicPr>
        <p:blipFill>
          <a:blip r:embed="rId4"/>
          <a:stretch>
            <a:fillRect/>
          </a:stretch>
        </p:blipFill>
        <p:spPr>
          <a:xfrm>
            <a:off x="1947752" y="5559741"/>
            <a:ext cx="172854" cy="200025"/>
          </a:xfrm>
          <a:prstGeom prst="rect">
            <a:avLst/>
          </a:prstGeom>
        </p:spPr>
      </p:pic>
      <p:pic>
        <p:nvPicPr>
          <p:cNvPr id="24" name="Picture 23"/>
          <p:cNvPicPr>
            <a:picLocks noChangeAspect="1"/>
          </p:cNvPicPr>
          <p:nvPr/>
        </p:nvPicPr>
        <p:blipFill>
          <a:blip r:embed="rId4"/>
          <a:stretch>
            <a:fillRect/>
          </a:stretch>
        </p:blipFill>
        <p:spPr>
          <a:xfrm>
            <a:off x="2100152" y="5430837"/>
            <a:ext cx="172854" cy="200025"/>
          </a:xfrm>
          <a:prstGeom prst="rect">
            <a:avLst/>
          </a:prstGeom>
        </p:spPr>
      </p:pic>
      <p:pic>
        <p:nvPicPr>
          <p:cNvPr id="25" name="Picture 24"/>
          <p:cNvPicPr>
            <a:picLocks noChangeAspect="1"/>
          </p:cNvPicPr>
          <p:nvPr/>
        </p:nvPicPr>
        <p:blipFill>
          <a:blip r:embed="rId4"/>
          <a:stretch>
            <a:fillRect/>
          </a:stretch>
        </p:blipFill>
        <p:spPr>
          <a:xfrm>
            <a:off x="1708925" y="1135062"/>
            <a:ext cx="172854" cy="200025"/>
          </a:xfrm>
          <a:prstGeom prst="rect">
            <a:avLst/>
          </a:prstGeom>
        </p:spPr>
      </p:pic>
      <p:pic>
        <p:nvPicPr>
          <p:cNvPr id="26" name="Picture 25"/>
          <p:cNvPicPr>
            <a:picLocks noChangeAspect="1"/>
          </p:cNvPicPr>
          <p:nvPr/>
        </p:nvPicPr>
        <p:blipFill>
          <a:blip r:embed="rId4"/>
          <a:stretch>
            <a:fillRect/>
          </a:stretch>
        </p:blipFill>
        <p:spPr>
          <a:xfrm>
            <a:off x="1927298" y="1001788"/>
            <a:ext cx="172854" cy="200025"/>
          </a:xfrm>
          <a:prstGeom prst="rect">
            <a:avLst/>
          </a:prstGeom>
        </p:spPr>
      </p:pic>
      <p:pic>
        <p:nvPicPr>
          <p:cNvPr id="27" name="Picture 26"/>
          <p:cNvPicPr>
            <a:picLocks noChangeAspect="1"/>
          </p:cNvPicPr>
          <p:nvPr/>
        </p:nvPicPr>
        <p:blipFill>
          <a:blip r:embed="rId4"/>
          <a:stretch>
            <a:fillRect/>
          </a:stretch>
        </p:blipFill>
        <p:spPr>
          <a:xfrm>
            <a:off x="2120606" y="1235074"/>
            <a:ext cx="172854" cy="200025"/>
          </a:xfrm>
          <a:prstGeom prst="rect">
            <a:avLst/>
          </a:prstGeom>
        </p:spPr>
      </p:pic>
      <p:pic>
        <p:nvPicPr>
          <p:cNvPr id="28" name="Picture 27"/>
          <p:cNvPicPr>
            <a:picLocks noChangeAspect="1"/>
          </p:cNvPicPr>
          <p:nvPr/>
        </p:nvPicPr>
        <p:blipFill>
          <a:blip r:embed="rId4"/>
          <a:stretch>
            <a:fillRect/>
          </a:stretch>
        </p:blipFill>
        <p:spPr>
          <a:xfrm>
            <a:off x="1759190" y="1439862"/>
            <a:ext cx="172854" cy="200025"/>
          </a:xfrm>
          <a:prstGeom prst="rect">
            <a:avLst/>
          </a:prstGeom>
        </p:spPr>
      </p:pic>
      <p:pic>
        <p:nvPicPr>
          <p:cNvPr id="29" name="Picture 28"/>
          <p:cNvPicPr>
            <a:picLocks noChangeAspect="1"/>
          </p:cNvPicPr>
          <p:nvPr/>
        </p:nvPicPr>
        <p:blipFill>
          <a:blip r:embed="rId4"/>
          <a:stretch>
            <a:fillRect/>
          </a:stretch>
        </p:blipFill>
        <p:spPr>
          <a:xfrm>
            <a:off x="1984695" y="1475342"/>
            <a:ext cx="172854" cy="200025"/>
          </a:xfrm>
          <a:prstGeom prst="rect">
            <a:avLst/>
          </a:prstGeom>
        </p:spPr>
      </p:pic>
      <p:cxnSp>
        <p:nvCxnSpPr>
          <p:cNvPr id="30" name="Straight Connector 29"/>
          <p:cNvCxnSpPr/>
          <p:nvPr/>
        </p:nvCxnSpPr>
        <p:spPr>
          <a:xfrm>
            <a:off x="47704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2276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6848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1420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342437" y="5871130"/>
            <a:ext cx="914400" cy="369332"/>
          </a:xfrm>
          <a:prstGeom prst="rect">
            <a:avLst/>
          </a:prstGeom>
          <a:noFill/>
        </p:spPr>
        <p:txBody>
          <a:bodyPr wrap="square" rtlCol="0">
            <a:spAutoFit/>
          </a:bodyPr>
          <a:lstStyle/>
          <a:p>
            <a:r>
              <a:rPr lang="en-US" dirty="0"/>
              <a:t>Project</a:t>
            </a:r>
          </a:p>
        </p:txBody>
      </p:sp>
      <p:sp>
        <p:nvSpPr>
          <p:cNvPr id="36" name="TextBox 35"/>
          <p:cNvSpPr txBox="1"/>
          <p:nvPr/>
        </p:nvSpPr>
        <p:spPr>
          <a:xfrm>
            <a:off x="4364787" y="546693"/>
            <a:ext cx="1091450" cy="369332"/>
          </a:xfrm>
          <a:prstGeom prst="rect">
            <a:avLst/>
          </a:prstGeom>
          <a:noFill/>
        </p:spPr>
        <p:txBody>
          <a:bodyPr wrap="square" rtlCol="0">
            <a:spAutoFit/>
          </a:bodyPr>
          <a:lstStyle/>
          <a:p>
            <a:r>
              <a:rPr lang="en-US" dirty="0"/>
              <a:t>Efficiency</a:t>
            </a:r>
          </a:p>
        </p:txBody>
      </p:sp>
      <p:cxnSp>
        <p:nvCxnSpPr>
          <p:cNvPr id="37" name="Straight Connector 36"/>
          <p:cNvCxnSpPr/>
          <p:nvPr/>
        </p:nvCxnSpPr>
        <p:spPr>
          <a:xfrm flipH="1">
            <a:off x="4313237" y="5326061"/>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4313237" y="48688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313237" y="44116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313237" y="39544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313237" y="34972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4313237" y="30400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313237" y="25828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313237" y="21256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313237" y="1668462"/>
            <a:ext cx="5155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313237" y="1211262"/>
            <a:ext cx="51550"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493837" y="4335462"/>
            <a:ext cx="3351649" cy="1055132"/>
            <a:chOff x="1493837" y="4335462"/>
            <a:chExt cx="3351649" cy="1055132"/>
          </a:xfrm>
        </p:grpSpPr>
        <p:sp>
          <p:nvSpPr>
            <p:cNvPr id="16" name="TextBox 15"/>
            <p:cNvSpPr txBox="1"/>
            <p:nvPr/>
          </p:nvSpPr>
          <p:spPr>
            <a:xfrm>
              <a:off x="1493837" y="5021262"/>
              <a:ext cx="1143000" cy="369332"/>
            </a:xfrm>
            <a:prstGeom prst="rect">
              <a:avLst/>
            </a:prstGeom>
            <a:noFill/>
          </p:spPr>
          <p:txBody>
            <a:bodyPr wrap="square" rtlCol="0">
              <a:spAutoFit/>
            </a:bodyPr>
            <a:lstStyle/>
            <a:p>
              <a:r>
                <a:rPr lang="en-US" dirty="0">
                  <a:solidFill>
                    <a:schemeClr val="bg1"/>
                  </a:solidFill>
                </a:rPr>
                <a:t>Project 1</a:t>
              </a:r>
            </a:p>
          </p:txBody>
        </p:sp>
        <p:sp>
          <p:nvSpPr>
            <p:cNvPr id="41" name="Oval 40"/>
            <p:cNvSpPr/>
            <p:nvPr/>
          </p:nvSpPr>
          <p:spPr>
            <a:xfrm>
              <a:off x="4693086" y="43354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p:nvPr/>
        </p:nvGrpSpPr>
        <p:grpSpPr>
          <a:xfrm>
            <a:off x="1493837" y="2963862"/>
            <a:ext cx="3810000" cy="1981200"/>
            <a:chOff x="1493837" y="2963862"/>
            <a:chExt cx="3810000" cy="1981200"/>
          </a:xfrm>
        </p:grpSpPr>
        <p:sp>
          <p:nvSpPr>
            <p:cNvPr id="18" name="TextBox 17"/>
            <p:cNvSpPr txBox="1"/>
            <p:nvPr/>
          </p:nvSpPr>
          <p:spPr>
            <a:xfrm>
              <a:off x="1493837" y="4575730"/>
              <a:ext cx="1143000" cy="369332"/>
            </a:xfrm>
            <a:prstGeom prst="rect">
              <a:avLst/>
            </a:prstGeom>
            <a:noFill/>
          </p:spPr>
          <p:txBody>
            <a:bodyPr wrap="square" rtlCol="0">
              <a:spAutoFit/>
            </a:bodyPr>
            <a:lstStyle/>
            <a:p>
              <a:r>
                <a:rPr lang="en-US" dirty="0">
                  <a:solidFill>
                    <a:schemeClr val="bg1"/>
                  </a:solidFill>
                </a:rPr>
                <a:t>Project 2</a:t>
              </a:r>
            </a:p>
          </p:txBody>
        </p:sp>
        <p:sp>
          <p:nvSpPr>
            <p:cNvPr id="52" name="Oval 51"/>
            <p:cNvSpPr/>
            <p:nvPr/>
          </p:nvSpPr>
          <p:spPr>
            <a:xfrm>
              <a:off x="5151437" y="29638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p:cNvGrpSpPr/>
          <p:nvPr/>
        </p:nvGrpSpPr>
        <p:grpSpPr>
          <a:xfrm>
            <a:off x="1493837" y="2201862"/>
            <a:ext cx="4267200" cy="2350532"/>
            <a:chOff x="1493837" y="2201862"/>
            <a:chExt cx="4267200" cy="2350532"/>
          </a:xfrm>
        </p:grpSpPr>
        <p:sp>
          <p:nvSpPr>
            <p:cNvPr id="19" name="TextBox 18"/>
            <p:cNvSpPr txBox="1"/>
            <p:nvPr/>
          </p:nvSpPr>
          <p:spPr>
            <a:xfrm>
              <a:off x="1493837" y="4183062"/>
              <a:ext cx="1143000" cy="369332"/>
            </a:xfrm>
            <a:prstGeom prst="rect">
              <a:avLst/>
            </a:prstGeom>
            <a:noFill/>
          </p:spPr>
          <p:txBody>
            <a:bodyPr wrap="square" rtlCol="0">
              <a:spAutoFit/>
            </a:bodyPr>
            <a:lstStyle/>
            <a:p>
              <a:r>
                <a:rPr lang="en-US" dirty="0">
                  <a:solidFill>
                    <a:schemeClr val="bg1"/>
                  </a:solidFill>
                </a:rPr>
                <a:t>Project 3</a:t>
              </a:r>
            </a:p>
          </p:txBody>
        </p:sp>
        <p:sp>
          <p:nvSpPr>
            <p:cNvPr id="53" name="Oval 52"/>
            <p:cNvSpPr/>
            <p:nvPr/>
          </p:nvSpPr>
          <p:spPr>
            <a:xfrm>
              <a:off x="5608637" y="22018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p:cNvGrpSpPr/>
          <p:nvPr/>
        </p:nvGrpSpPr>
        <p:grpSpPr>
          <a:xfrm>
            <a:off x="1493837" y="1820862"/>
            <a:ext cx="4724400" cy="2286000"/>
            <a:chOff x="1493837" y="1820862"/>
            <a:chExt cx="4724400" cy="2286000"/>
          </a:xfrm>
        </p:grpSpPr>
        <p:sp>
          <p:nvSpPr>
            <p:cNvPr id="20" name="TextBox 19"/>
            <p:cNvSpPr txBox="1"/>
            <p:nvPr/>
          </p:nvSpPr>
          <p:spPr>
            <a:xfrm>
              <a:off x="1493837" y="3737530"/>
              <a:ext cx="1143000" cy="369332"/>
            </a:xfrm>
            <a:prstGeom prst="rect">
              <a:avLst/>
            </a:prstGeom>
            <a:noFill/>
          </p:spPr>
          <p:txBody>
            <a:bodyPr wrap="square" rtlCol="0">
              <a:spAutoFit/>
            </a:bodyPr>
            <a:lstStyle/>
            <a:p>
              <a:r>
                <a:rPr lang="en-US" dirty="0">
                  <a:solidFill>
                    <a:schemeClr val="bg1"/>
                  </a:solidFill>
                </a:rPr>
                <a:t>Project 4</a:t>
              </a:r>
            </a:p>
          </p:txBody>
        </p:sp>
        <p:sp>
          <p:nvSpPr>
            <p:cNvPr id="54" name="Oval 53"/>
            <p:cNvSpPr/>
            <p:nvPr/>
          </p:nvSpPr>
          <p:spPr>
            <a:xfrm>
              <a:off x="6065837" y="18208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5" name="Straight Connector 54"/>
          <p:cNvCxnSpPr/>
          <p:nvPr/>
        </p:nvCxnSpPr>
        <p:spPr>
          <a:xfrm>
            <a:off x="65992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6437" y="5677669"/>
            <a:ext cx="0" cy="105593"/>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1493837" y="1592262"/>
            <a:ext cx="5181600" cy="2121932"/>
            <a:chOff x="1493837" y="1592262"/>
            <a:chExt cx="5181600" cy="2121932"/>
          </a:xfrm>
        </p:grpSpPr>
        <p:sp>
          <p:nvSpPr>
            <p:cNvPr id="56" name="Oval 55"/>
            <p:cNvSpPr/>
            <p:nvPr/>
          </p:nvSpPr>
          <p:spPr>
            <a:xfrm>
              <a:off x="6523037" y="15922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1493837" y="3344862"/>
              <a:ext cx="1143000" cy="369332"/>
            </a:xfrm>
            <a:prstGeom prst="rect">
              <a:avLst/>
            </a:prstGeom>
            <a:noFill/>
          </p:spPr>
          <p:txBody>
            <a:bodyPr wrap="square" rtlCol="0">
              <a:spAutoFit/>
            </a:bodyPr>
            <a:lstStyle/>
            <a:p>
              <a:r>
                <a:rPr lang="en-US" dirty="0">
                  <a:solidFill>
                    <a:schemeClr val="bg1"/>
                  </a:solidFill>
                </a:rPr>
                <a:t>Project 5</a:t>
              </a:r>
            </a:p>
          </p:txBody>
        </p:sp>
      </p:grpSp>
      <p:grpSp>
        <p:nvGrpSpPr>
          <p:cNvPr id="65" name="Group 64"/>
          <p:cNvGrpSpPr/>
          <p:nvPr/>
        </p:nvGrpSpPr>
        <p:grpSpPr>
          <a:xfrm>
            <a:off x="1493837" y="1516062"/>
            <a:ext cx="5638800" cy="1817132"/>
            <a:chOff x="1493837" y="1516062"/>
            <a:chExt cx="5638800" cy="1817132"/>
          </a:xfrm>
        </p:grpSpPr>
        <p:sp>
          <p:nvSpPr>
            <p:cNvPr id="58" name="Oval 57"/>
            <p:cNvSpPr/>
            <p:nvPr/>
          </p:nvSpPr>
          <p:spPr>
            <a:xfrm>
              <a:off x="6980237" y="151606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1493837" y="2963862"/>
              <a:ext cx="1143000" cy="369332"/>
            </a:xfrm>
            <a:prstGeom prst="rect">
              <a:avLst/>
            </a:prstGeom>
            <a:noFill/>
          </p:spPr>
          <p:txBody>
            <a:bodyPr wrap="square" rtlCol="0">
              <a:spAutoFit/>
            </a:bodyPr>
            <a:lstStyle/>
            <a:p>
              <a:r>
                <a:rPr lang="en-US" dirty="0">
                  <a:solidFill>
                    <a:schemeClr val="bg1"/>
                  </a:solidFill>
                </a:rPr>
                <a:t>Project 6</a:t>
              </a:r>
            </a:p>
          </p:txBody>
        </p:sp>
      </p:grpSp>
    </p:spTree>
    <p:extLst>
      <p:ext uri="{BB962C8B-B14F-4D97-AF65-F5344CB8AC3E}">
        <p14:creationId xmlns:p14="http://schemas.microsoft.com/office/powerpoint/2010/main" val="4233806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ircle(in)">
                                      <p:cBhvr>
                                        <p:cTn id="7" dur="2000"/>
                                        <p:tgtEl>
                                          <p:spTgt spid="51"/>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circle(in)">
                                      <p:cBhvr>
                                        <p:cTn id="11" dur="2000"/>
                                        <p:tgtEl>
                                          <p:spTgt spid="59"/>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circle(in)">
                                      <p:cBhvr>
                                        <p:cTn id="15" dur="2000"/>
                                        <p:tgtEl>
                                          <p:spTgt spid="60"/>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circle(in)">
                                      <p:cBhvr>
                                        <p:cTn id="19" dur="2000"/>
                                        <p:tgtEl>
                                          <p:spTgt spid="61"/>
                                        </p:tgtEl>
                                      </p:cBhvr>
                                    </p:animEffect>
                                  </p:childTnLst>
                                </p:cTn>
                              </p:par>
                            </p:childTnLst>
                          </p:cTn>
                        </p:par>
                        <p:par>
                          <p:cTn id="20" fill="hold">
                            <p:stCondLst>
                              <p:cond delay="8000"/>
                            </p:stCondLst>
                            <p:childTnLst>
                              <p:par>
                                <p:cTn id="21" presetID="6" presetClass="entr" presetSubtype="16"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circle(in)">
                                      <p:cBhvr>
                                        <p:cTn id="23" dur="2000"/>
                                        <p:tgtEl>
                                          <p:spTgt spid="62"/>
                                        </p:tgtEl>
                                      </p:cBhvr>
                                    </p:animEffect>
                                  </p:childTnLst>
                                </p:cTn>
                              </p:par>
                            </p:childTnLst>
                          </p:cTn>
                        </p:par>
                        <p:par>
                          <p:cTn id="24" fill="hold">
                            <p:stCondLst>
                              <p:cond delay="10000"/>
                            </p:stCondLst>
                            <p:childTnLst>
                              <p:par>
                                <p:cTn id="25" presetID="6" presetClass="entr" presetSubtype="16"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circle(in)">
                                      <p:cBhvr>
                                        <p:cTn id="2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685800" y="1287780"/>
            <a:ext cx="10942320" cy="49149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1189037" y="2582862"/>
            <a:ext cx="4495800" cy="335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1189682" y="2582862"/>
            <a:ext cx="4495800" cy="1219200"/>
          </a:xfrm>
          <a:prstGeom prst="roundRect">
            <a:avLst>
              <a:gd name="adj" fmla="val 4218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p:cNvSpPr/>
          <p:nvPr/>
        </p:nvSpPr>
        <p:spPr>
          <a:xfrm>
            <a:off x="6523037" y="2506662"/>
            <a:ext cx="4495800" cy="335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708" y="0"/>
            <a:ext cx="12436475" cy="830262"/>
          </a:xfrm>
        </p:spPr>
        <p:txBody>
          <a:bodyPr/>
          <a:lstStyle/>
          <a:p>
            <a:pPr algn="ctr"/>
            <a:r>
              <a:rPr lang="en-US" b="1" dirty="0"/>
              <a:t>Who is this for?</a:t>
            </a:r>
          </a:p>
        </p:txBody>
      </p:sp>
      <p:sp>
        <p:nvSpPr>
          <p:cNvPr id="3" name="TextBox 2"/>
          <p:cNvSpPr txBox="1"/>
          <p:nvPr/>
        </p:nvSpPr>
        <p:spPr>
          <a:xfrm>
            <a:off x="1320917" y="1517892"/>
            <a:ext cx="9774120" cy="646331"/>
          </a:xfrm>
          <a:prstGeom prst="rect">
            <a:avLst/>
          </a:prstGeom>
          <a:noFill/>
        </p:spPr>
        <p:txBody>
          <a:bodyPr wrap="square" rtlCol="0">
            <a:spAutoFit/>
          </a:bodyPr>
          <a:lstStyle/>
          <a:p>
            <a:pPr algn="ctr" defTabSz="932597"/>
            <a:r>
              <a:rPr lang="en-US" sz="3600" kern="0" dirty="0">
                <a:solidFill>
                  <a:schemeClr val="bg1"/>
                </a:solidFill>
              </a:rPr>
              <a:t>Data Science TEAM</a:t>
            </a:r>
          </a:p>
        </p:txBody>
      </p:sp>
      <p:sp>
        <p:nvSpPr>
          <p:cNvPr id="4" name="TextBox 3"/>
          <p:cNvSpPr txBox="1"/>
          <p:nvPr/>
        </p:nvSpPr>
        <p:spPr>
          <a:xfrm>
            <a:off x="1403994" y="3942660"/>
            <a:ext cx="4502759" cy="1504899"/>
          </a:xfrm>
          <a:prstGeom prst="rect">
            <a:avLst/>
          </a:prstGeom>
          <a:noFill/>
        </p:spPr>
        <p:txBody>
          <a:bodyPr wrap="square" rtlCol="0">
            <a:spAutoFit/>
          </a:bodyPr>
          <a:lstStyle/>
          <a:p>
            <a:pPr marL="349724" indent="-349724" defTabSz="932597">
              <a:buFont typeface="+mj-lt"/>
              <a:buAutoNum type="arabicPeriod"/>
            </a:pPr>
            <a:r>
              <a:rPr lang="en-US" sz="1836" kern="0" dirty="0">
                <a:solidFill>
                  <a:schemeClr val="bg1"/>
                </a:solidFill>
              </a:rPr>
              <a:t>Organization: code, artifacts</a:t>
            </a:r>
          </a:p>
          <a:p>
            <a:pPr marL="349724" indent="-349724" defTabSz="932597">
              <a:buFont typeface="+mj-lt"/>
              <a:buAutoNum type="arabicPeriod"/>
            </a:pPr>
            <a:r>
              <a:rPr lang="en-US" sz="1836" kern="0" dirty="0">
                <a:solidFill>
                  <a:schemeClr val="bg1"/>
                </a:solidFill>
              </a:rPr>
              <a:t>Standardization</a:t>
            </a:r>
          </a:p>
          <a:p>
            <a:pPr marL="349724" indent="-349724" defTabSz="932597">
              <a:buFont typeface="+mj-lt"/>
              <a:buAutoNum type="arabicPeriod"/>
            </a:pPr>
            <a:r>
              <a:rPr lang="en-US" sz="1836" kern="0" dirty="0">
                <a:solidFill>
                  <a:schemeClr val="bg1"/>
                </a:solidFill>
              </a:rPr>
              <a:t>Versioning</a:t>
            </a:r>
          </a:p>
          <a:p>
            <a:pPr marL="349724" indent="-349724" defTabSz="932597">
              <a:buFont typeface="+mj-lt"/>
              <a:buAutoNum type="arabicPeriod"/>
            </a:pPr>
            <a:r>
              <a:rPr lang="en-US" sz="1836" kern="0" dirty="0">
                <a:solidFill>
                  <a:schemeClr val="bg1"/>
                </a:solidFill>
              </a:rPr>
              <a:t>Knowledge Accretion</a:t>
            </a:r>
          </a:p>
          <a:p>
            <a:pPr marL="349724" indent="-349724" defTabSz="932597">
              <a:buFont typeface="+mj-lt"/>
              <a:buAutoNum type="arabicPeriod"/>
            </a:pPr>
            <a:r>
              <a:rPr lang="en-US" sz="1836" kern="0" dirty="0">
                <a:solidFill>
                  <a:schemeClr val="bg1"/>
                </a:solidFill>
              </a:rPr>
              <a:t>Security: role-based access control</a:t>
            </a:r>
          </a:p>
        </p:txBody>
      </p:sp>
      <p:sp>
        <p:nvSpPr>
          <p:cNvPr id="5" name="TextBox 4"/>
          <p:cNvSpPr txBox="1"/>
          <p:nvPr/>
        </p:nvSpPr>
        <p:spPr>
          <a:xfrm>
            <a:off x="6859188" y="3892280"/>
            <a:ext cx="3931050" cy="1222386"/>
          </a:xfrm>
          <a:prstGeom prst="rect">
            <a:avLst/>
          </a:prstGeom>
          <a:noFill/>
        </p:spPr>
        <p:txBody>
          <a:bodyPr wrap="square" rtlCol="0">
            <a:spAutoFit/>
          </a:bodyPr>
          <a:lstStyle/>
          <a:p>
            <a:pPr marL="349724" indent="-349724" defTabSz="932597">
              <a:buFont typeface="+mj-lt"/>
              <a:buAutoNum type="arabicPeriod"/>
            </a:pPr>
            <a:r>
              <a:rPr lang="en-US" sz="1836" kern="0" dirty="0">
                <a:solidFill>
                  <a:schemeClr val="bg1"/>
                </a:solidFill>
              </a:rPr>
              <a:t>Productivity: utilities, sharing, templates</a:t>
            </a:r>
          </a:p>
          <a:p>
            <a:pPr marL="349724" indent="-349724" defTabSz="932597">
              <a:buFont typeface="+mj-lt"/>
              <a:buAutoNum type="arabicPeriod"/>
            </a:pPr>
            <a:r>
              <a:rPr lang="en-US" sz="1836" kern="0" dirty="0">
                <a:solidFill>
                  <a:schemeClr val="bg1"/>
                </a:solidFill>
              </a:rPr>
              <a:t>Collaboration: distributed compute, no contending for resources.</a:t>
            </a:r>
          </a:p>
        </p:txBody>
      </p:sp>
      <p:sp>
        <p:nvSpPr>
          <p:cNvPr id="6" name="TextBox 5"/>
          <p:cNvSpPr txBox="1"/>
          <p:nvPr/>
        </p:nvSpPr>
        <p:spPr>
          <a:xfrm>
            <a:off x="1189037" y="2900074"/>
            <a:ext cx="4495800" cy="584775"/>
          </a:xfrm>
          <a:prstGeom prst="rect">
            <a:avLst/>
          </a:prstGeom>
          <a:noFill/>
        </p:spPr>
        <p:txBody>
          <a:bodyPr wrap="square" rtlCol="0">
            <a:spAutoFit/>
          </a:bodyPr>
          <a:lstStyle/>
          <a:p>
            <a:pPr algn="ctr" defTabSz="932597"/>
            <a:r>
              <a:rPr lang="en-US" sz="3200" kern="0" dirty="0">
                <a:solidFill>
                  <a:schemeClr val="bg1"/>
                </a:solidFill>
              </a:rPr>
              <a:t>Manager</a:t>
            </a:r>
          </a:p>
        </p:txBody>
      </p:sp>
      <p:sp>
        <p:nvSpPr>
          <p:cNvPr id="11" name="Rounded Rectangle 10"/>
          <p:cNvSpPr/>
          <p:nvPr/>
        </p:nvSpPr>
        <p:spPr>
          <a:xfrm>
            <a:off x="6505574" y="2506662"/>
            <a:ext cx="4495800" cy="1219200"/>
          </a:xfrm>
          <a:prstGeom prst="roundRect">
            <a:avLst>
              <a:gd name="adj" fmla="val 4218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540501" y="2900074"/>
            <a:ext cx="4495799" cy="584775"/>
          </a:xfrm>
          <a:prstGeom prst="rect">
            <a:avLst/>
          </a:prstGeom>
          <a:noFill/>
        </p:spPr>
        <p:txBody>
          <a:bodyPr wrap="square" rtlCol="0">
            <a:spAutoFit/>
          </a:bodyPr>
          <a:lstStyle/>
          <a:p>
            <a:pPr algn="ctr" defTabSz="932597"/>
            <a:r>
              <a:rPr lang="en-US" sz="3200" kern="0" dirty="0">
                <a:solidFill>
                  <a:schemeClr val="bg1"/>
                </a:solidFill>
              </a:rPr>
              <a:t>Individual Contributor</a:t>
            </a:r>
          </a:p>
        </p:txBody>
      </p:sp>
    </p:spTree>
    <p:extLst>
      <p:ext uri="{BB962C8B-B14F-4D97-AF65-F5344CB8AC3E}">
        <p14:creationId xmlns:p14="http://schemas.microsoft.com/office/powerpoint/2010/main" val="31142476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9156542" y="4786082"/>
            <a:ext cx="2168224" cy="596416"/>
          </a:xfrm>
          <a:prstGeom prst="rect">
            <a:avLst/>
          </a:prstGeom>
        </p:spPr>
        <p:txBody>
          <a:bodyPr wrap="none" lIns="0" tIns="0" rIns="0" bIns="0">
            <a:noAutofit/>
          </a:bodyPr>
          <a:lstStyle/>
          <a:p>
            <a:pPr algn="ctr" defTabSz="932597">
              <a:defRPr/>
            </a:pPr>
            <a:r>
              <a:rPr lang="en-US" sz="3264" kern="0" dirty="0">
                <a:solidFill>
                  <a:schemeClr val="bg1"/>
                </a:solidFill>
                <a:latin typeface="Segoe UI Light"/>
              </a:rPr>
              <a:t>Intelligence</a:t>
            </a:r>
          </a:p>
        </p:txBody>
      </p:sp>
      <p:grpSp>
        <p:nvGrpSpPr>
          <p:cNvPr id="17" name="Group 16"/>
          <p:cNvGrpSpPr/>
          <p:nvPr/>
        </p:nvGrpSpPr>
        <p:grpSpPr>
          <a:xfrm>
            <a:off x="9533022" y="2407195"/>
            <a:ext cx="1414194" cy="2083287"/>
            <a:chOff x="6692900" y="2905126"/>
            <a:chExt cx="2097088" cy="3089275"/>
          </a:xfrm>
        </p:grpSpPr>
        <p:sp>
          <p:nvSpPr>
            <p:cNvPr id="9"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1" name="Line 8"/>
            <p:cNvSpPr>
              <a:spLocks noChangeShapeType="1"/>
            </p:cNvSpPr>
            <p:nvPr/>
          </p:nvSpPr>
          <p:spPr bwMode="auto">
            <a:xfrm flipH="1" flipV="1">
              <a:off x="7392988" y="4100513"/>
              <a:ext cx="146050"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2" name="Line 9"/>
            <p:cNvSpPr>
              <a:spLocks noChangeShapeType="1"/>
            </p:cNvSpPr>
            <p:nvPr/>
          </p:nvSpPr>
          <p:spPr bwMode="auto">
            <a:xfrm flipV="1">
              <a:off x="7943850" y="4100513"/>
              <a:ext cx="147638"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4"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5"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6"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grpSp>
      <p:sp>
        <p:nvSpPr>
          <p:cNvPr id="79" name="Rectangle 78"/>
          <p:cNvSpPr/>
          <p:nvPr/>
        </p:nvSpPr>
        <p:spPr>
          <a:xfrm>
            <a:off x="5699782" y="4786082"/>
            <a:ext cx="1228148" cy="596416"/>
          </a:xfrm>
          <a:prstGeom prst="rect">
            <a:avLst/>
          </a:prstGeom>
        </p:spPr>
        <p:txBody>
          <a:bodyPr wrap="none" lIns="0" tIns="0" rIns="0" bIns="0">
            <a:noAutofit/>
          </a:bodyPr>
          <a:lstStyle/>
          <a:p>
            <a:pPr algn="ctr" defTabSz="932597">
              <a:defRPr/>
            </a:pPr>
            <a:r>
              <a:rPr lang="en-US" sz="3264" kern="0" dirty="0">
                <a:solidFill>
                  <a:schemeClr val="bg1"/>
                </a:solidFill>
                <a:latin typeface="Segoe UI Light"/>
              </a:rPr>
              <a:t>Cloud</a:t>
            </a:r>
          </a:p>
        </p:txBody>
      </p:sp>
      <p:grpSp>
        <p:nvGrpSpPr>
          <p:cNvPr id="39" name="Group 38"/>
          <p:cNvGrpSpPr/>
          <p:nvPr/>
        </p:nvGrpSpPr>
        <p:grpSpPr>
          <a:xfrm>
            <a:off x="4704895" y="2588459"/>
            <a:ext cx="3273825" cy="1902024"/>
            <a:chOff x="4410076" y="2328864"/>
            <a:chExt cx="3371850" cy="1958975"/>
          </a:xfrm>
        </p:grpSpPr>
        <p:sp>
          <p:nvSpPr>
            <p:cNvPr id="3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38" name="Group 37"/>
            <p:cNvGrpSpPr/>
            <p:nvPr/>
          </p:nvGrpSpPr>
          <p:grpSpPr>
            <a:xfrm>
              <a:off x="5665789" y="2981327"/>
              <a:ext cx="868363" cy="1089025"/>
              <a:chOff x="5665789" y="2981327"/>
              <a:chExt cx="868363" cy="1089025"/>
            </a:xfrm>
          </p:grpSpPr>
          <p:sp>
            <p:nvSpPr>
              <p:cNvPr id="36"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rgbClr val="00205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Line 32"/>
              <p:cNvSpPr>
                <a:spLocks noChangeShapeType="1"/>
              </p:cNvSpPr>
              <p:nvPr/>
            </p:nvSpPr>
            <p:spPr bwMode="auto">
              <a:xfrm>
                <a:off x="6099176" y="2981327"/>
                <a:ext cx="0" cy="1089025"/>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
        <p:nvSpPr>
          <p:cNvPr id="10" name="Rectangle 9"/>
          <p:cNvSpPr/>
          <p:nvPr/>
        </p:nvSpPr>
        <p:spPr>
          <a:xfrm>
            <a:off x="1233699" y="4786082"/>
            <a:ext cx="1672845" cy="596416"/>
          </a:xfrm>
          <a:prstGeom prst="rect">
            <a:avLst/>
          </a:prstGeom>
        </p:spPr>
        <p:txBody>
          <a:bodyPr wrap="none" lIns="0" tIns="0" rIns="0" bIns="0">
            <a:noAutofit/>
          </a:bodyPr>
          <a:lstStyle/>
          <a:p>
            <a:pPr algn="ctr" defTabSz="932597">
              <a:defRPr/>
            </a:pPr>
            <a:r>
              <a:rPr lang="en-US" sz="3264" kern="0" dirty="0">
                <a:solidFill>
                  <a:schemeClr val="bg1"/>
                </a:solidFill>
                <a:latin typeface="Segoe UI Light"/>
              </a:rPr>
              <a:t>Big Data &amp; IoT</a:t>
            </a:r>
          </a:p>
        </p:txBody>
      </p:sp>
      <p:grpSp>
        <p:nvGrpSpPr>
          <p:cNvPr id="6" name="Group 5"/>
          <p:cNvGrpSpPr/>
          <p:nvPr/>
        </p:nvGrpSpPr>
        <p:grpSpPr>
          <a:xfrm>
            <a:off x="1111709" y="2481343"/>
            <a:ext cx="2002412" cy="2007688"/>
            <a:chOff x="1089145" y="2432911"/>
            <a:chExt cx="1963327" cy="1968500"/>
          </a:xfrm>
        </p:grpSpPr>
        <p:grpSp>
          <p:nvGrpSpPr>
            <p:cNvPr id="19" name="Group 16"/>
            <p:cNvGrpSpPr>
              <a:grpSpLocks noChangeAspect="1"/>
            </p:cNvGrpSpPr>
            <p:nvPr/>
          </p:nvGrpSpPr>
          <p:grpSpPr bwMode="auto">
            <a:xfrm>
              <a:off x="1089145" y="2432911"/>
              <a:ext cx="1963327" cy="1968500"/>
              <a:chOff x="409" y="817"/>
              <a:chExt cx="2657" cy="2664"/>
            </a:xfrm>
          </p:grpSpPr>
          <p:sp>
            <p:nvSpPr>
              <p:cNvPr id="22"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3"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4"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5"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sp>
            <p:nvSpPr>
              <p:cNvPr id="21"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78D7"/>
                  </a:solidFill>
                </a:endParaRPr>
              </a:p>
            </p:txBody>
          </p:sp>
        </p:grpSp>
        <p:grpSp>
          <p:nvGrpSpPr>
            <p:cNvPr id="26" name="Group 25"/>
            <p:cNvGrpSpPr/>
            <p:nvPr/>
          </p:nvGrpSpPr>
          <p:grpSpPr>
            <a:xfrm>
              <a:off x="2361582" y="2545600"/>
              <a:ext cx="607986" cy="522788"/>
              <a:chOff x="1809120" y="2381553"/>
              <a:chExt cx="726560" cy="624745"/>
            </a:xfrm>
            <a:solidFill>
              <a:schemeClr val="accent1"/>
            </a:solidFill>
          </p:grpSpPr>
          <p:sp>
            <p:nvSpPr>
              <p:cNvPr id="27"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0"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2"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4"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5"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
        <p:nvSpPr>
          <p:cNvPr id="41" name="Title 1"/>
          <p:cNvSpPr txBox="1">
            <a:spLocks/>
          </p:cNvSpPr>
          <p:nvPr/>
        </p:nvSpPr>
        <p:spPr>
          <a:xfrm>
            <a:off x="108518" y="81336"/>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932563">
              <a:defRPr/>
            </a:pPr>
            <a:r>
              <a:rPr lang="en-US" sz="4488" spc="-102" dirty="0"/>
              <a:t>Three major trends are converging…</a:t>
            </a:r>
          </a:p>
        </p:txBody>
      </p:sp>
      <p:sp>
        <p:nvSpPr>
          <p:cNvPr id="46" name="Title 1"/>
          <p:cNvSpPr txBox="1">
            <a:spLocks/>
          </p:cNvSpPr>
          <p:nvPr/>
        </p:nvSpPr>
        <p:spPr>
          <a:xfrm>
            <a:off x="108518" y="748888"/>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932563">
              <a:defRPr/>
            </a:pPr>
            <a:r>
              <a:rPr lang="en-US" sz="4488" spc="-102" dirty="0"/>
              <a:t>…ushering in the Fourth Industrial Revolution</a:t>
            </a:r>
          </a:p>
        </p:txBody>
      </p:sp>
    </p:spTree>
    <p:extLst>
      <p:ext uri="{BB962C8B-B14F-4D97-AF65-F5344CB8AC3E}">
        <p14:creationId xmlns:p14="http://schemas.microsoft.com/office/powerpoint/2010/main" val="220960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637" y="-3074"/>
            <a:ext cx="10726460" cy="1351952"/>
          </a:xfrm>
        </p:spPr>
        <p:txBody>
          <a:bodyPr>
            <a:normAutofit/>
          </a:bodyPr>
          <a:lstStyle/>
          <a:p>
            <a:r>
              <a:rPr lang="en-US" sz="3264" b="1" dirty="0"/>
              <a:t>Team Data Science Process at Microsoft</a:t>
            </a:r>
          </a:p>
        </p:txBody>
      </p:sp>
      <p:sp>
        <p:nvSpPr>
          <p:cNvPr id="3" name="Content Placeholder 2"/>
          <p:cNvSpPr>
            <a:spLocks noGrp="1"/>
          </p:cNvSpPr>
          <p:nvPr>
            <p:ph idx="4294967295"/>
          </p:nvPr>
        </p:nvSpPr>
        <p:spPr>
          <a:xfrm>
            <a:off x="198437" y="1287462"/>
            <a:ext cx="5894388" cy="4735513"/>
          </a:xfrm>
        </p:spPr>
        <p:txBody>
          <a:bodyPr>
            <a:normAutofit lnSpcReduction="10000"/>
          </a:bodyPr>
          <a:lstStyle/>
          <a:p>
            <a:r>
              <a:rPr lang="en-US" dirty="0">
                <a:solidFill>
                  <a:schemeClr val="bg1"/>
                </a:solidFill>
              </a:rPr>
              <a:t>Data science virtual machines (DSVMs) as the development platform on cloud</a:t>
            </a:r>
          </a:p>
          <a:p>
            <a:r>
              <a:rPr lang="en-US" dirty="0">
                <a:solidFill>
                  <a:schemeClr val="bg1"/>
                </a:solidFill>
              </a:rPr>
              <a:t>Use Visual Studio Team Services (VSTS) </a:t>
            </a:r>
          </a:p>
          <a:p>
            <a:pPr lvl="1"/>
            <a:r>
              <a:rPr lang="en-US" dirty="0">
                <a:solidFill>
                  <a:schemeClr val="bg1"/>
                </a:solidFill>
              </a:rPr>
              <a:t>work item tracking and scrum planning</a:t>
            </a:r>
          </a:p>
          <a:p>
            <a:pPr lvl="1"/>
            <a:r>
              <a:rPr lang="en-US" dirty="0">
                <a:solidFill>
                  <a:schemeClr val="bg1"/>
                </a:solidFill>
              </a:rPr>
              <a:t>Git repositories</a:t>
            </a:r>
          </a:p>
          <a:p>
            <a:r>
              <a:rPr lang="en-US" dirty="0">
                <a:solidFill>
                  <a:schemeClr val="bg1"/>
                </a:solidFill>
              </a:rPr>
              <a:t>Share utilities in Git repository to make different steps of a data science process more efficient</a:t>
            </a:r>
          </a:p>
          <a:p>
            <a:r>
              <a:rPr lang="en-US" dirty="0">
                <a:solidFill>
                  <a:schemeClr val="bg1"/>
                </a:solidFill>
              </a:rPr>
              <a:t>Use cloud-based Azure resources as needed</a:t>
            </a:r>
          </a:p>
        </p:txBody>
      </p:sp>
      <p:pic>
        <p:nvPicPr>
          <p:cNvPr id="4" name="picture"/>
          <p:cNvPicPr/>
          <p:nvPr/>
        </p:nvPicPr>
        <p:blipFill>
          <a:blip r:embed="rId3">
            <a:extLst>
              <a:ext uri="{28A0092B-C50C-407E-A947-70E740481C1C}">
                <a14:useLocalDpi xmlns:a14="http://schemas.microsoft.com/office/drawing/2010/main" val="0"/>
              </a:ext>
            </a:extLst>
          </a:blip>
          <a:stretch>
            <a:fillRect/>
          </a:stretch>
        </p:blipFill>
        <p:spPr>
          <a:xfrm>
            <a:off x="6370637" y="1135062"/>
            <a:ext cx="5877344" cy="4754336"/>
          </a:xfrm>
          <a:prstGeom prst="rect">
            <a:avLst/>
          </a:prstGeom>
        </p:spPr>
      </p:pic>
    </p:spTree>
    <p:extLst>
      <p:ext uri="{BB962C8B-B14F-4D97-AF65-F5344CB8AC3E}">
        <p14:creationId xmlns:p14="http://schemas.microsoft.com/office/powerpoint/2010/main" val="42441908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291"/>
            <a:ext cx="12436475" cy="1351952"/>
          </a:xfrm>
        </p:spPr>
        <p:txBody>
          <a:bodyPr>
            <a:normAutofit/>
          </a:bodyPr>
          <a:lstStyle/>
          <a:p>
            <a:pPr algn="ctr"/>
            <a:r>
              <a:rPr lang="en-US" sz="3200" dirty="0"/>
              <a:t>Data science virtual machines (DSVM) on Azure</a:t>
            </a:r>
          </a:p>
        </p:txBody>
      </p:sp>
      <p:sp>
        <p:nvSpPr>
          <p:cNvPr id="3" name="Content Placeholder 2"/>
          <p:cNvSpPr>
            <a:spLocks noGrp="1"/>
          </p:cNvSpPr>
          <p:nvPr>
            <p:ph type="body" sz="quarter" idx="10"/>
          </p:nvPr>
        </p:nvSpPr>
        <p:spPr>
          <a:xfrm>
            <a:off x="122237" y="1456410"/>
            <a:ext cx="11506200" cy="4860251"/>
          </a:xfrm>
        </p:spPr>
        <p:txBody>
          <a:bodyPr>
            <a:normAutofit/>
          </a:bodyPr>
          <a:lstStyle/>
          <a:p>
            <a:r>
              <a:rPr lang="en-US" sz="3000" dirty="0"/>
              <a:t>DSVM (Windows and Linux) by default comes with useful tools for data science</a:t>
            </a:r>
          </a:p>
          <a:p>
            <a:pPr lvl="1"/>
            <a:r>
              <a:rPr lang="en-US" sz="1800" dirty="0"/>
              <a:t>Save your time on setting up</a:t>
            </a:r>
          </a:p>
          <a:p>
            <a:r>
              <a:rPr lang="en-US" sz="3000" dirty="0"/>
              <a:t>DSVM can be a shared resource for the team</a:t>
            </a:r>
          </a:p>
          <a:p>
            <a:endParaRPr lang="en-US" sz="3000" dirty="0"/>
          </a:p>
          <a:p>
            <a:r>
              <a:rPr lang="en-US" sz="3000" dirty="0"/>
              <a:t>DSVM can be a central hub for other Azure resources</a:t>
            </a:r>
          </a:p>
        </p:txBody>
      </p:sp>
    </p:spTree>
    <p:extLst>
      <p:ext uri="{BB962C8B-B14F-4D97-AF65-F5344CB8AC3E}">
        <p14:creationId xmlns:p14="http://schemas.microsoft.com/office/powerpoint/2010/main" val="33566132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9837" y="-11181"/>
            <a:ext cx="4989743" cy="1351952"/>
          </a:xfrm>
        </p:spPr>
        <p:txBody>
          <a:bodyPr>
            <a:normAutofit/>
          </a:bodyPr>
          <a:lstStyle/>
          <a:p>
            <a:r>
              <a:rPr lang="en-US" sz="3200" b="1" dirty="0"/>
              <a:t>Visual Studio Team Services</a:t>
            </a:r>
          </a:p>
        </p:txBody>
      </p:sp>
      <p:sp>
        <p:nvSpPr>
          <p:cNvPr id="3" name="Content Placeholder 2"/>
          <p:cNvSpPr>
            <a:spLocks noGrp="1"/>
          </p:cNvSpPr>
          <p:nvPr>
            <p:ph type="body" sz="quarter" idx="10"/>
          </p:nvPr>
        </p:nvSpPr>
        <p:spPr>
          <a:xfrm>
            <a:off x="-18814" y="1058862"/>
            <a:ext cx="6628533" cy="4495800"/>
          </a:xfrm>
        </p:spPr>
        <p:txBody>
          <a:bodyPr>
            <a:normAutofit fontScale="77500" lnSpcReduction="20000"/>
          </a:bodyPr>
          <a:lstStyle/>
          <a:p>
            <a:r>
              <a:rPr lang="en-US" sz="3800" dirty="0"/>
              <a:t>Visual Studio Team Services (VSTS) is a cloud-based solution for:</a:t>
            </a:r>
          </a:p>
          <a:p>
            <a:pPr lvl="1"/>
            <a:r>
              <a:rPr lang="en-US" sz="2900" dirty="0"/>
              <a:t>Work item management and sprint planning, AND</a:t>
            </a:r>
          </a:p>
          <a:p>
            <a:pPr lvl="1"/>
            <a:r>
              <a:rPr lang="en-US" sz="2900" dirty="0"/>
              <a:t>Source code management system through Git repositories</a:t>
            </a:r>
          </a:p>
          <a:p>
            <a:r>
              <a:rPr lang="en-US" sz="3800" dirty="0"/>
              <a:t>Project repository: a standard directory structure and a set of standardized documents</a:t>
            </a:r>
          </a:p>
          <a:p>
            <a:pPr lvl="1"/>
            <a:r>
              <a:rPr lang="en-US" sz="3300" dirty="0"/>
              <a:t>Each data science project has an individual project repository to ensure security </a:t>
            </a:r>
          </a:p>
          <a:p>
            <a:r>
              <a:rPr lang="en-US" sz="3800" dirty="0"/>
              <a:t>Utilities repository: a set of useful data science tools to make data scientists more productive</a:t>
            </a:r>
          </a:p>
        </p:txBody>
      </p:sp>
      <p:grpSp>
        <p:nvGrpSpPr>
          <p:cNvPr id="5" name="Group 4"/>
          <p:cNvGrpSpPr/>
          <p:nvPr/>
        </p:nvGrpSpPr>
        <p:grpSpPr>
          <a:xfrm>
            <a:off x="6626573" y="1058862"/>
            <a:ext cx="5648744" cy="4648200"/>
            <a:chOff x="6461103" y="2051726"/>
            <a:chExt cx="5877344" cy="4754336"/>
          </a:xfrm>
        </p:grpSpPr>
        <p:pic>
          <p:nvPicPr>
            <p:cNvPr id="4" name="picture"/>
            <p:cNvPicPr/>
            <p:nvPr/>
          </p:nvPicPr>
          <p:blipFill>
            <a:blip r:embed="rId3">
              <a:extLst>
                <a:ext uri="{28A0092B-C50C-407E-A947-70E740481C1C}">
                  <a14:useLocalDpi xmlns:a14="http://schemas.microsoft.com/office/drawing/2010/main" val="0"/>
                </a:ext>
              </a:extLst>
            </a:blip>
            <a:stretch>
              <a:fillRect/>
            </a:stretch>
          </p:blipFill>
          <p:spPr>
            <a:xfrm>
              <a:off x="6461103" y="2051726"/>
              <a:ext cx="5877344" cy="4754336"/>
            </a:xfrm>
            <a:prstGeom prst="rect">
              <a:avLst/>
            </a:prstGeom>
          </p:spPr>
        </p:pic>
        <p:sp>
          <p:nvSpPr>
            <p:cNvPr id="7" name="Oval 6"/>
            <p:cNvSpPr/>
            <p:nvPr/>
          </p:nvSpPr>
          <p:spPr>
            <a:xfrm>
              <a:off x="7374276" y="2051726"/>
              <a:ext cx="4050996" cy="1884636"/>
            </a:xfrm>
            <a:prstGeom prst="ellipse">
              <a:avLst/>
            </a:pr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grpSp>
      <p:sp>
        <p:nvSpPr>
          <p:cNvPr id="6" name="TextBox 5"/>
          <p:cNvSpPr txBox="1"/>
          <p:nvPr/>
        </p:nvSpPr>
        <p:spPr>
          <a:xfrm>
            <a:off x="2789237" y="5783262"/>
            <a:ext cx="7349512" cy="461665"/>
          </a:xfrm>
          <a:prstGeom prst="rect">
            <a:avLst/>
          </a:prstGeom>
          <a:noFill/>
        </p:spPr>
        <p:txBody>
          <a:bodyPr wrap="none" rtlCol="0">
            <a:spAutoFit/>
          </a:bodyPr>
          <a:lstStyle/>
          <a:p>
            <a:r>
              <a:rPr lang="en-US" sz="2400" b="1" dirty="0">
                <a:solidFill>
                  <a:schemeClr val="bg1"/>
                </a:solidFill>
              </a:rPr>
              <a:t>Facilitates  collaboration, security policies and versioning</a:t>
            </a:r>
          </a:p>
        </p:txBody>
      </p:sp>
    </p:spTree>
    <p:extLst>
      <p:ext uri="{BB962C8B-B14F-4D97-AF65-F5344CB8AC3E}">
        <p14:creationId xmlns:p14="http://schemas.microsoft.com/office/powerpoint/2010/main" val="42090496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5" y="-1463"/>
            <a:ext cx="12436475" cy="1068460"/>
          </a:xfrm>
        </p:spPr>
        <p:txBody>
          <a:bodyPr>
            <a:normAutofit/>
          </a:bodyPr>
          <a:lstStyle/>
          <a:p>
            <a:pPr algn="ctr"/>
            <a:r>
              <a:rPr lang="en-US" sz="3264" b="1" dirty="0" err="1"/>
              <a:t>Workitem</a:t>
            </a:r>
            <a:r>
              <a:rPr lang="en-US" sz="3264" b="1" dirty="0"/>
              <a:t> tracking and agile planning</a:t>
            </a:r>
          </a:p>
        </p:txBody>
      </p:sp>
      <p:sp>
        <p:nvSpPr>
          <p:cNvPr id="3" name="Content Placeholder 2"/>
          <p:cNvSpPr>
            <a:spLocks noGrp="1"/>
          </p:cNvSpPr>
          <p:nvPr>
            <p:ph idx="4294967295"/>
          </p:nvPr>
        </p:nvSpPr>
        <p:spPr>
          <a:xfrm>
            <a:off x="46037" y="754062"/>
            <a:ext cx="5525428" cy="4757737"/>
          </a:xfrm>
        </p:spPr>
        <p:txBody>
          <a:bodyPr/>
          <a:lstStyle/>
          <a:p>
            <a:r>
              <a:rPr lang="en-US" sz="2800">
                <a:solidFill>
                  <a:schemeClr val="bg1"/>
                </a:solidFill>
              </a:rPr>
              <a:t>Terminology: </a:t>
            </a:r>
          </a:p>
          <a:p>
            <a:pPr lvl="1"/>
            <a:r>
              <a:rPr lang="en-US" sz="2400">
                <a:solidFill>
                  <a:schemeClr val="bg1"/>
                </a:solidFill>
              </a:rPr>
              <a:t>Feature: a project</a:t>
            </a:r>
          </a:p>
          <a:p>
            <a:pPr lvl="1"/>
            <a:r>
              <a:rPr lang="en-US" sz="2400">
                <a:solidFill>
                  <a:schemeClr val="bg1"/>
                </a:solidFill>
              </a:rPr>
              <a:t>Story: a stage in the E2E process of a DS project</a:t>
            </a:r>
          </a:p>
          <a:p>
            <a:pPr lvl="1"/>
            <a:r>
              <a:rPr lang="en-US" sz="2400">
                <a:solidFill>
                  <a:schemeClr val="bg1"/>
                </a:solidFill>
              </a:rPr>
              <a:t>Tasks: specific coding/documentation/other activities that are needed to complete a story</a:t>
            </a:r>
          </a:p>
          <a:p>
            <a:pPr lvl="1"/>
            <a:r>
              <a:rPr lang="en-US" sz="2400">
                <a:solidFill>
                  <a:schemeClr val="bg1"/>
                </a:solidFill>
              </a:rPr>
              <a:t>Iteration: usually a 2-week sprint</a:t>
            </a:r>
          </a:p>
        </p:txBody>
      </p:sp>
      <p:pic>
        <p:nvPicPr>
          <p:cNvPr id="4" name="Picture 3"/>
          <p:cNvPicPr>
            <a:picLocks noChangeAspect="1"/>
          </p:cNvPicPr>
          <p:nvPr/>
        </p:nvPicPr>
        <p:blipFill>
          <a:blip r:embed="rId3"/>
          <a:stretch>
            <a:fillRect/>
          </a:stretch>
        </p:blipFill>
        <p:spPr>
          <a:xfrm>
            <a:off x="5571465" y="1931264"/>
            <a:ext cx="6715378" cy="3893470"/>
          </a:xfrm>
          <a:prstGeom prst="rect">
            <a:avLst/>
          </a:prstGeom>
        </p:spPr>
      </p:pic>
      <p:pic>
        <p:nvPicPr>
          <p:cNvPr id="5" name="Picture 4"/>
          <p:cNvPicPr>
            <a:picLocks noChangeAspect="1"/>
          </p:cNvPicPr>
          <p:nvPr/>
        </p:nvPicPr>
        <p:blipFill>
          <a:blip r:embed="rId4"/>
          <a:stretch>
            <a:fillRect/>
          </a:stretch>
        </p:blipFill>
        <p:spPr>
          <a:xfrm>
            <a:off x="5571465" y="1931264"/>
            <a:ext cx="6735880" cy="3893470"/>
          </a:xfrm>
          <a:prstGeom prst="rect">
            <a:avLst/>
          </a:prstGeom>
        </p:spPr>
      </p:pic>
      <p:pic>
        <p:nvPicPr>
          <p:cNvPr id="6" name="Picture 5"/>
          <p:cNvPicPr>
            <a:picLocks noChangeAspect="1"/>
          </p:cNvPicPr>
          <p:nvPr/>
        </p:nvPicPr>
        <p:blipFill>
          <a:blip r:embed="rId5"/>
          <a:stretch>
            <a:fillRect/>
          </a:stretch>
        </p:blipFill>
        <p:spPr>
          <a:xfrm>
            <a:off x="572421" y="4444767"/>
            <a:ext cx="9090739" cy="2498354"/>
          </a:xfrm>
          <a:prstGeom prst="rect">
            <a:avLst/>
          </a:prstGeom>
        </p:spPr>
      </p:pic>
    </p:spTree>
    <p:extLst>
      <p:ext uri="{BB962C8B-B14F-4D97-AF65-F5344CB8AC3E}">
        <p14:creationId xmlns:p14="http://schemas.microsoft.com/office/powerpoint/2010/main" val="2347298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4" presetClass="entr" presetSubtype="1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randombar(horizontal)">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5" y="30523"/>
            <a:ext cx="12436475" cy="952139"/>
          </a:xfrm>
        </p:spPr>
        <p:txBody>
          <a:bodyPr>
            <a:normAutofit/>
          </a:bodyPr>
          <a:lstStyle/>
          <a:p>
            <a:pPr algn="ctr"/>
            <a:r>
              <a:rPr lang="en-US" sz="3200" b="1"/>
              <a:t>Link work items with </a:t>
            </a:r>
            <a:r>
              <a:rPr lang="en-US" sz="3200" b="1" err="1"/>
              <a:t>Git</a:t>
            </a:r>
            <a:r>
              <a:rPr lang="en-US" sz="3200" b="1"/>
              <a:t> branches</a:t>
            </a:r>
          </a:p>
        </p:txBody>
      </p:sp>
      <p:sp>
        <p:nvSpPr>
          <p:cNvPr id="3" name="Content Placeholder 2"/>
          <p:cNvSpPr>
            <a:spLocks noGrp="1"/>
          </p:cNvSpPr>
          <p:nvPr>
            <p:ph type="body" sz="quarter" idx="10"/>
          </p:nvPr>
        </p:nvSpPr>
        <p:spPr>
          <a:xfrm>
            <a:off x="274637" y="982663"/>
            <a:ext cx="11887200" cy="2514600"/>
          </a:xfrm>
        </p:spPr>
        <p:txBody>
          <a:bodyPr>
            <a:normAutofit fontScale="85000" lnSpcReduction="20000"/>
          </a:bodyPr>
          <a:lstStyle/>
          <a:p>
            <a:r>
              <a:rPr lang="en-US"/>
              <a:t>Usually work items and versioning are managed by two independent systems</a:t>
            </a:r>
          </a:p>
          <a:p>
            <a:r>
              <a:rPr lang="en-US"/>
              <a:t>VSTS allows a </a:t>
            </a:r>
            <a:r>
              <a:rPr lang="en-US" err="1"/>
              <a:t>workitem</a:t>
            </a:r>
            <a:r>
              <a:rPr lang="en-US"/>
              <a:t> to be connected with a </a:t>
            </a:r>
            <a:r>
              <a:rPr lang="en-US" err="1"/>
              <a:t>git</a:t>
            </a:r>
            <a:r>
              <a:rPr lang="en-US"/>
              <a:t> branch so works done in the </a:t>
            </a:r>
            <a:r>
              <a:rPr lang="en-US" err="1"/>
              <a:t>git</a:t>
            </a:r>
            <a:r>
              <a:rPr lang="en-US"/>
              <a:t> branch can be tracked by the </a:t>
            </a:r>
            <a:r>
              <a:rPr lang="en-US" err="1"/>
              <a:t>workitem</a:t>
            </a:r>
            <a:endParaRPr lang="en-US"/>
          </a:p>
          <a:p>
            <a:r>
              <a:rPr lang="en-US"/>
              <a:t>Enables us to understand what have been done to resolve/close a work item.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3" y="3766232"/>
            <a:ext cx="6927910" cy="30927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404" y="3759517"/>
            <a:ext cx="4001723" cy="3099478"/>
          </a:xfrm>
          <a:prstGeom prst="rect">
            <a:avLst/>
          </a:prstGeom>
        </p:spPr>
      </p:pic>
    </p:spTree>
    <p:extLst>
      <p:ext uri="{BB962C8B-B14F-4D97-AF65-F5344CB8AC3E}">
        <p14:creationId xmlns:p14="http://schemas.microsoft.com/office/powerpoint/2010/main" val="312836436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65"/>
            <a:ext cx="12436475" cy="1351952"/>
          </a:xfrm>
        </p:spPr>
        <p:txBody>
          <a:bodyPr>
            <a:normAutofit/>
          </a:bodyPr>
          <a:lstStyle/>
          <a:p>
            <a:pPr algn="ctr"/>
            <a:r>
              <a:rPr lang="en-US" sz="3264" b="1"/>
              <a:t>Code review before merging branches to master</a:t>
            </a:r>
          </a:p>
        </p:txBody>
      </p:sp>
      <p:pic>
        <p:nvPicPr>
          <p:cNvPr id="5" name="Picture 4"/>
          <p:cNvPicPr>
            <a:picLocks noChangeAspect="1"/>
          </p:cNvPicPr>
          <p:nvPr/>
        </p:nvPicPr>
        <p:blipFill>
          <a:blip r:embed="rId3"/>
          <a:stretch>
            <a:fillRect/>
          </a:stretch>
        </p:blipFill>
        <p:spPr>
          <a:xfrm>
            <a:off x="350837" y="1211262"/>
            <a:ext cx="8377569" cy="3093503"/>
          </a:xfrm>
          <a:prstGeom prst="rect">
            <a:avLst/>
          </a:prstGeom>
        </p:spPr>
      </p:pic>
      <p:pic>
        <p:nvPicPr>
          <p:cNvPr id="6" name="Picture 5"/>
          <p:cNvPicPr>
            <a:picLocks noChangeAspect="1"/>
          </p:cNvPicPr>
          <p:nvPr/>
        </p:nvPicPr>
        <p:blipFill>
          <a:blip r:embed="rId4"/>
          <a:stretch>
            <a:fillRect/>
          </a:stretch>
        </p:blipFill>
        <p:spPr>
          <a:xfrm>
            <a:off x="2027237" y="3573462"/>
            <a:ext cx="10157128" cy="2757502"/>
          </a:xfrm>
          <a:prstGeom prst="rect">
            <a:avLst/>
          </a:prstGeom>
        </p:spPr>
      </p:pic>
    </p:spTree>
    <p:extLst>
      <p:ext uri="{BB962C8B-B14F-4D97-AF65-F5344CB8AC3E}">
        <p14:creationId xmlns:p14="http://schemas.microsoft.com/office/powerpoint/2010/main" val="1765575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66637" cy="906462"/>
          </a:xfrm>
        </p:spPr>
        <p:txBody>
          <a:bodyPr>
            <a:normAutofit/>
          </a:bodyPr>
          <a:lstStyle/>
          <a:p>
            <a:pPr algn="ctr"/>
            <a:r>
              <a:rPr lang="en-US" sz="3200" b="1"/>
              <a:t>Productivity Tools</a:t>
            </a:r>
          </a:p>
        </p:txBody>
      </p:sp>
      <p:sp>
        <p:nvSpPr>
          <p:cNvPr id="3" name="Content Placeholder 2"/>
          <p:cNvSpPr>
            <a:spLocks noGrp="1"/>
          </p:cNvSpPr>
          <p:nvPr>
            <p:ph type="body" sz="quarter" idx="10"/>
          </p:nvPr>
        </p:nvSpPr>
        <p:spPr>
          <a:xfrm>
            <a:off x="427037" y="901767"/>
            <a:ext cx="10972800" cy="2927346"/>
          </a:xfrm>
        </p:spPr>
        <p:txBody>
          <a:bodyPr/>
          <a:lstStyle/>
          <a:p>
            <a:r>
              <a:rPr lang="en-US" sz="2800" dirty="0"/>
              <a:t>Interactive Data Exploration, Analysis, and Reporting (IDEAR) </a:t>
            </a:r>
          </a:p>
          <a:p>
            <a:r>
              <a:rPr lang="en-US" sz="2800" dirty="0"/>
              <a:t>Shiny-based R Utility</a:t>
            </a:r>
          </a:p>
        </p:txBody>
      </p:sp>
      <p:pic>
        <p:nvPicPr>
          <p:cNvPr id="4" name="picture"/>
          <p:cNvPicPr/>
          <p:nvPr/>
        </p:nvPicPr>
        <p:blipFill>
          <a:blip r:embed="rId3">
            <a:extLst>
              <a:ext uri="{28A0092B-C50C-407E-A947-70E740481C1C}">
                <a14:useLocalDpi xmlns:a14="http://schemas.microsoft.com/office/drawing/2010/main" val="0"/>
              </a:ext>
            </a:extLst>
          </a:blip>
          <a:stretch>
            <a:fillRect/>
          </a:stretch>
        </p:blipFill>
        <p:spPr>
          <a:xfrm>
            <a:off x="1344090" y="2529039"/>
            <a:ext cx="5622173" cy="4290623"/>
          </a:xfrm>
          <a:prstGeom prst="rect">
            <a:avLst/>
          </a:prstGeom>
        </p:spPr>
      </p:pic>
      <p:pic>
        <p:nvPicPr>
          <p:cNvPr id="5" name="picture"/>
          <p:cNvPicPr/>
          <p:nvPr/>
        </p:nvPicPr>
        <p:blipFill>
          <a:blip r:embed="rId4">
            <a:extLst>
              <a:ext uri="{28A0092B-C50C-407E-A947-70E740481C1C}">
                <a14:useLocalDpi xmlns:a14="http://schemas.microsoft.com/office/drawing/2010/main" val="0"/>
              </a:ext>
            </a:extLst>
          </a:blip>
          <a:stretch>
            <a:fillRect/>
          </a:stretch>
        </p:blipFill>
        <p:spPr>
          <a:xfrm>
            <a:off x="1344090" y="2529039"/>
            <a:ext cx="6632494" cy="4289975"/>
          </a:xfrm>
          <a:prstGeom prst="rect">
            <a:avLst/>
          </a:prstGeom>
        </p:spPr>
      </p:pic>
      <p:pic>
        <p:nvPicPr>
          <p:cNvPr id="6" name="picture"/>
          <p:cNvPicPr/>
          <p:nvPr/>
        </p:nvPicPr>
        <p:blipFill>
          <a:blip r:embed="rId5">
            <a:extLst>
              <a:ext uri="{28A0092B-C50C-407E-A947-70E740481C1C}">
                <a14:useLocalDpi xmlns:a14="http://schemas.microsoft.com/office/drawing/2010/main" val="0"/>
              </a:ext>
            </a:extLst>
          </a:blip>
          <a:stretch>
            <a:fillRect/>
          </a:stretch>
        </p:blipFill>
        <p:spPr>
          <a:xfrm>
            <a:off x="1344090" y="2529039"/>
            <a:ext cx="6632494" cy="4290623"/>
          </a:xfrm>
          <a:prstGeom prst="rect">
            <a:avLst/>
          </a:prstGeom>
        </p:spPr>
      </p:pic>
      <p:pic>
        <p:nvPicPr>
          <p:cNvPr id="7" name="picture"/>
          <p:cNvPicPr/>
          <p:nvPr/>
        </p:nvPicPr>
        <p:blipFill>
          <a:blip r:embed="rId6">
            <a:extLst>
              <a:ext uri="{28A0092B-C50C-407E-A947-70E740481C1C}">
                <a14:useLocalDpi xmlns:a14="http://schemas.microsoft.com/office/drawing/2010/main" val="0"/>
              </a:ext>
            </a:extLst>
          </a:blip>
          <a:stretch>
            <a:fillRect/>
          </a:stretch>
        </p:blipFill>
        <p:spPr>
          <a:xfrm>
            <a:off x="1344090" y="2528391"/>
            <a:ext cx="6632494" cy="4290623"/>
          </a:xfrm>
          <a:prstGeom prst="rect">
            <a:avLst/>
          </a:prstGeom>
        </p:spPr>
      </p:pic>
      <p:sp>
        <p:nvSpPr>
          <p:cNvPr id="8" name="Oval 7"/>
          <p:cNvSpPr/>
          <p:nvPr/>
        </p:nvSpPr>
        <p:spPr>
          <a:xfrm>
            <a:off x="5742221" y="4313290"/>
            <a:ext cx="670309" cy="2108072"/>
          </a:xfrm>
          <a:prstGeom prst="ellipse">
            <a:avLst/>
          </a:prstGeom>
          <a:solidFill>
            <a:srgbClr val="FF0000">
              <a:alpha val="0"/>
            </a:srgbClr>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60" b="1" i="1">
                <a:solidFill>
                  <a:srgbClr val="FF0000"/>
                </a:solidFill>
              </a:rPr>
              <a:t>?</a:t>
            </a:r>
          </a:p>
        </p:txBody>
      </p:sp>
    </p:spTree>
    <p:extLst>
      <p:ext uri="{BB962C8B-B14F-4D97-AF65-F5344CB8AC3E}">
        <p14:creationId xmlns:p14="http://schemas.microsoft.com/office/powerpoint/2010/main" val="2219247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0-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5"/>
                                        </p:tgtEl>
                                        <p:attrNameLst>
                                          <p:attrName>ppt_x</p:attrName>
                                        </p:attrNameLst>
                                      </p:cBhvr>
                                      <p:tavLst>
                                        <p:tav tm="0">
                                          <p:val>
                                            <p:strVal val="ppt_x"/>
                                          </p:val>
                                        </p:tav>
                                        <p:tav tm="100000">
                                          <p:val>
                                            <p:strVal val="0-ppt_w/2"/>
                                          </p:val>
                                        </p:tav>
                                      </p:tavLst>
                                    </p:anim>
                                    <p:anim calcmode="lin" valueType="num">
                                      <p:cBhvr additive="base">
                                        <p:cTn id="18" dur="500"/>
                                        <p:tgtEl>
                                          <p:spTgt spid="5"/>
                                        </p:tgtEl>
                                        <p:attrNameLst>
                                          <p:attrName>ppt_y</p:attrName>
                                        </p:attrNameLst>
                                      </p:cBhvr>
                                      <p:tavLst>
                                        <p:tav tm="0">
                                          <p:val>
                                            <p:strVal val="ppt_y"/>
                                          </p:val>
                                        </p:tav>
                                        <p:tav tm="100000">
                                          <p:val>
                                            <p:strVal val="ppt_y"/>
                                          </p:val>
                                        </p:tav>
                                      </p:tavLst>
                                    </p:anim>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8" fill="hold" nodeType="clickEffect">
                                  <p:stCondLst>
                                    <p:cond delay="0"/>
                                  </p:stCondLst>
                                  <p:childTnLst>
                                    <p:anim calcmode="lin" valueType="num">
                                      <p:cBhvr additive="base">
                                        <p:cTn id="33" dur="500"/>
                                        <p:tgtEl>
                                          <p:spTgt spid="6"/>
                                        </p:tgtEl>
                                        <p:attrNameLst>
                                          <p:attrName>ppt_x</p:attrName>
                                        </p:attrNameLst>
                                      </p:cBhvr>
                                      <p:tavLst>
                                        <p:tav tm="0">
                                          <p:val>
                                            <p:strVal val="ppt_x"/>
                                          </p:val>
                                        </p:tav>
                                        <p:tav tm="100000">
                                          <p:val>
                                            <p:strVal val="0-ppt_w/2"/>
                                          </p:val>
                                        </p:tav>
                                      </p:tavLst>
                                    </p:anim>
                                    <p:anim calcmode="lin" valueType="num">
                                      <p:cBhvr additive="base">
                                        <p:cTn id="34" dur="500"/>
                                        <p:tgtEl>
                                          <p:spTgt spid="6"/>
                                        </p:tgtEl>
                                        <p:attrNameLst>
                                          <p:attrName>ppt_y</p:attrName>
                                        </p:attrNameLst>
                                      </p:cBhvr>
                                      <p:tavLst>
                                        <p:tav tm="0">
                                          <p:val>
                                            <p:strVal val="ppt_y"/>
                                          </p:val>
                                        </p:tav>
                                        <p:tav tm="100000">
                                          <p:val>
                                            <p:strVal val="ppt_y"/>
                                          </p:val>
                                        </p:tav>
                                      </p:tavLst>
                                    </p:anim>
                                    <p:set>
                                      <p:cBhvr>
                                        <p:cTn id="35" dur="1" fill="hold">
                                          <p:stCondLst>
                                            <p:cond delay="499"/>
                                          </p:stCondLst>
                                        </p:cTn>
                                        <p:tgtEl>
                                          <p:spTgt spid="6"/>
                                        </p:tgtEl>
                                        <p:attrNameLst>
                                          <p:attrName>style.visibility</p:attrName>
                                        </p:attrNameLst>
                                      </p:cBhvr>
                                      <p:to>
                                        <p:strVal val="hidden"/>
                                      </p:to>
                                    </p:set>
                                  </p:childTnLst>
                                </p:cTn>
                              </p:par>
                              <p:par>
                                <p:cTn id="36" presetID="2" presetClass="exit" presetSubtype="8" fill="hold" grpId="1" nodeType="withEffect">
                                  <p:stCondLst>
                                    <p:cond delay="0"/>
                                  </p:stCondLst>
                                  <p:childTnLst>
                                    <p:anim calcmode="lin" valueType="num">
                                      <p:cBhvr additive="base">
                                        <p:cTn id="37" dur="500"/>
                                        <p:tgtEl>
                                          <p:spTgt spid="8"/>
                                        </p:tgtEl>
                                        <p:attrNameLst>
                                          <p:attrName>ppt_x</p:attrName>
                                        </p:attrNameLst>
                                      </p:cBhvr>
                                      <p:tavLst>
                                        <p:tav tm="0">
                                          <p:val>
                                            <p:strVal val="ppt_x"/>
                                          </p:val>
                                        </p:tav>
                                        <p:tav tm="100000">
                                          <p:val>
                                            <p:strVal val="0-ppt_w/2"/>
                                          </p:val>
                                        </p:tav>
                                      </p:tavLst>
                                    </p:anim>
                                    <p:anim calcmode="lin" valueType="num">
                                      <p:cBhvr additive="base">
                                        <p:cTn id="38" dur="500"/>
                                        <p:tgtEl>
                                          <p:spTgt spid="8"/>
                                        </p:tgtEl>
                                        <p:attrNameLst>
                                          <p:attrName>ppt_y</p:attrName>
                                        </p:attrNameLst>
                                      </p:cBhvr>
                                      <p:tavLst>
                                        <p:tav tm="0">
                                          <p:val>
                                            <p:strVal val="ppt_y"/>
                                          </p:val>
                                        </p:tav>
                                        <p:tav tm="100000">
                                          <p:val>
                                            <p:strVal val="ppt_y"/>
                                          </p:val>
                                        </p:tav>
                                      </p:tavLst>
                                    </p:anim>
                                    <p:set>
                                      <p:cBhvr>
                                        <p:cTn id="39" dur="1" fill="hold">
                                          <p:stCondLst>
                                            <p:cond delay="499"/>
                                          </p:stCondLst>
                                        </p:cTn>
                                        <p:tgtEl>
                                          <p:spTgt spid="8"/>
                                        </p:tgtEl>
                                        <p:attrNameLst>
                                          <p:attrName>style.visibility</p:attrName>
                                        </p:attrNameLst>
                                      </p:cBhvr>
                                      <p:to>
                                        <p:strVal val="hidden"/>
                                      </p:to>
                                    </p:set>
                                  </p:childTnLst>
                                </p:cTn>
                              </p:par>
                            </p:childTnLst>
                          </p:cTn>
                        </p:par>
                        <p:par>
                          <p:cTn id="40" fill="hold">
                            <p:stCondLst>
                              <p:cond delay="500"/>
                            </p:stCondLst>
                            <p:childTnLst>
                              <p:par>
                                <p:cTn id="41" presetID="2" presetClass="entr" presetSubtype="2"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7" y="21993"/>
            <a:ext cx="12441692" cy="1113069"/>
          </a:xfrm>
        </p:spPr>
        <p:txBody>
          <a:bodyPr/>
          <a:lstStyle/>
          <a:p>
            <a:pPr algn="ctr"/>
            <a:r>
              <a:rPr lang="en-US" sz="3264" b="1"/>
              <a:t>Tracking progress</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74837" y="906462"/>
            <a:ext cx="9115425" cy="4884737"/>
          </a:xfrm>
        </p:spPr>
      </p:pic>
      <p:pic>
        <p:nvPicPr>
          <p:cNvPr id="5" name="Picture 4"/>
          <p:cNvPicPr>
            <a:picLocks noChangeAspect="1"/>
          </p:cNvPicPr>
          <p:nvPr/>
        </p:nvPicPr>
        <p:blipFill>
          <a:blip r:embed="rId3"/>
          <a:stretch>
            <a:fillRect/>
          </a:stretch>
        </p:blipFill>
        <p:spPr>
          <a:xfrm>
            <a:off x="1874721" y="906366"/>
            <a:ext cx="9115541" cy="4884833"/>
          </a:xfrm>
          <a:prstGeom prst="rect">
            <a:avLst/>
          </a:prstGeom>
        </p:spPr>
      </p:pic>
      <p:sp>
        <p:nvSpPr>
          <p:cNvPr id="6" name="TextBox 5"/>
          <p:cNvSpPr txBox="1"/>
          <p:nvPr/>
        </p:nvSpPr>
        <p:spPr>
          <a:xfrm>
            <a:off x="3551237" y="6032527"/>
            <a:ext cx="6761338" cy="400110"/>
          </a:xfrm>
          <a:prstGeom prst="rect">
            <a:avLst/>
          </a:prstGeom>
          <a:noFill/>
        </p:spPr>
        <p:txBody>
          <a:bodyPr wrap="none" rtlCol="0">
            <a:spAutoFit/>
          </a:bodyPr>
          <a:lstStyle/>
          <a:p>
            <a:r>
              <a:rPr lang="en-US" sz="2000" b="1">
                <a:solidFill>
                  <a:schemeClr val="bg1"/>
                </a:solidFill>
              </a:rPr>
              <a:t>Making the life of managers easier too with </a:t>
            </a:r>
            <a:r>
              <a:rPr lang="en-US" sz="2000" b="1" err="1">
                <a:solidFill>
                  <a:schemeClr val="bg1"/>
                </a:solidFill>
              </a:rPr>
              <a:t>PowerBI</a:t>
            </a:r>
            <a:r>
              <a:rPr lang="en-US" sz="2000" b="1">
                <a:solidFill>
                  <a:schemeClr val="bg1"/>
                </a:solidFill>
              </a:rPr>
              <a:t> reporting</a:t>
            </a:r>
          </a:p>
        </p:txBody>
      </p:sp>
    </p:spTree>
    <p:extLst>
      <p:ext uri="{BB962C8B-B14F-4D97-AF65-F5344CB8AC3E}">
        <p14:creationId xmlns:p14="http://schemas.microsoft.com/office/powerpoint/2010/main" val="133372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0-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018062"/>
            <a:ext cx="10056812" cy="2744490"/>
          </a:xfrm>
        </p:spPr>
        <p:txBody>
          <a:bodyPr>
            <a:normAutofit/>
          </a:bodyPr>
          <a:lstStyle/>
          <a:p>
            <a:r>
              <a:rPr lang="en-US" sz="3264" b="1">
                <a:solidFill>
                  <a:schemeClr val="accent6"/>
                </a:solidFill>
              </a:rPr>
              <a:t>Live demos</a:t>
            </a:r>
            <a:br>
              <a:rPr lang="en-US" sz="3264" b="1">
                <a:solidFill>
                  <a:schemeClr val="accent6"/>
                </a:solidFill>
              </a:rPr>
            </a:br>
            <a:br>
              <a:rPr lang="en-US" sz="3264" b="1">
                <a:solidFill>
                  <a:schemeClr val="accent6"/>
                </a:solidFill>
              </a:rPr>
            </a:br>
            <a:r>
              <a:rPr lang="en-US" sz="3264" b="1">
                <a:solidFill>
                  <a:schemeClr val="accent6"/>
                </a:solidFill>
              </a:rPr>
              <a:t>Show templates (use Charter, Data Definition as examples)</a:t>
            </a:r>
          </a:p>
        </p:txBody>
      </p:sp>
      <p:sp>
        <p:nvSpPr>
          <p:cNvPr id="3" name="Content Placeholder 2"/>
          <p:cNvSpPr>
            <a:spLocks noGrp="1"/>
          </p:cNvSpPr>
          <p:nvPr>
            <p:ph type="body" sz="quarter" idx="12"/>
          </p:nvPr>
        </p:nvSpPr>
        <p:spPr>
          <a:xfrm>
            <a:off x="273050" y="3040063"/>
            <a:ext cx="10058401" cy="3654248"/>
          </a:xfrm>
        </p:spPr>
        <p:txBody>
          <a:bodyPr/>
          <a:lstStyle/>
          <a:p>
            <a:r>
              <a:rPr lang="en-US" b="1">
                <a:solidFill>
                  <a:schemeClr val="accent6"/>
                </a:solidFill>
              </a:rPr>
              <a:t>How to link a work item to a </a:t>
            </a:r>
            <a:r>
              <a:rPr lang="en-US" b="1" err="1">
                <a:solidFill>
                  <a:schemeClr val="accent6"/>
                </a:solidFill>
              </a:rPr>
              <a:t>git</a:t>
            </a:r>
            <a:r>
              <a:rPr lang="en-US" b="1">
                <a:solidFill>
                  <a:schemeClr val="accent6"/>
                </a:solidFill>
              </a:rPr>
              <a:t> branch in VSTS</a:t>
            </a:r>
          </a:p>
          <a:p>
            <a:endParaRPr lang="en-US" b="1">
              <a:solidFill>
                <a:schemeClr val="accent6"/>
              </a:solidFill>
            </a:endParaRPr>
          </a:p>
          <a:p>
            <a:endParaRPr lang="en-US" b="1">
              <a:solidFill>
                <a:schemeClr val="accent6"/>
              </a:solidFill>
            </a:endParaRPr>
          </a:p>
          <a:p>
            <a:r>
              <a:rPr lang="en-US" b="1">
                <a:solidFill>
                  <a:schemeClr val="accent6"/>
                </a:solidFill>
              </a:rPr>
              <a:t>IDEAR: Get insights to the data, and generate data summary reports automatically</a:t>
            </a:r>
          </a:p>
        </p:txBody>
      </p:sp>
    </p:spTree>
    <p:extLst>
      <p:ext uri="{BB962C8B-B14F-4D97-AF65-F5344CB8AC3E}">
        <p14:creationId xmlns:p14="http://schemas.microsoft.com/office/powerpoint/2010/main" val="266664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Steps</a:t>
            </a:r>
          </a:p>
        </p:txBody>
      </p:sp>
      <p:sp>
        <p:nvSpPr>
          <p:cNvPr id="3" name="TextBox 2"/>
          <p:cNvSpPr txBox="1"/>
          <p:nvPr/>
        </p:nvSpPr>
        <p:spPr>
          <a:xfrm>
            <a:off x="1072444" y="2644189"/>
            <a:ext cx="9787467" cy="1938992"/>
          </a:xfrm>
          <a:prstGeom prst="rect">
            <a:avLst/>
          </a:prstGeom>
          <a:noFill/>
        </p:spPr>
        <p:txBody>
          <a:bodyPr wrap="square" rtlCol="0">
            <a:spAutoFit/>
          </a:bodyPr>
          <a:lstStyle/>
          <a:p>
            <a:r>
              <a:rPr lang="en-US" sz="2400" dirty="0">
                <a:solidFill>
                  <a:schemeClr val="bg1"/>
                </a:solidFill>
              </a:rPr>
              <a:t>Find all our assets on </a:t>
            </a:r>
            <a:r>
              <a:rPr lang="en-US" sz="2400" dirty="0" err="1">
                <a:solidFill>
                  <a:schemeClr val="bg1"/>
                </a:solidFill>
              </a:rPr>
              <a:t>Github</a:t>
            </a:r>
            <a:r>
              <a:rPr lang="en-US" sz="2400" dirty="0">
                <a:solidFill>
                  <a:schemeClr val="bg1"/>
                </a:solidFill>
              </a:rPr>
              <a:t>: https://github.com/Azure/Microsoft-TDSP</a:t>
            </a:r>
          </a:p>
          <a:p>
            <a:endParaRPr lang="en-US" sz="2400" dirty="0">
              <a:solidFill>
                <a:schemeClr val="bg1"/>
              </a:solidFill>
            </a:endParaRPr>
          </a:p>
          <a:p>
            <a:r>
              <a:rPr lang="en-US" sz="2400" dirty="0">
                <a:solidFill>
                  <a:schemeClr val="bg1"/>
                </a:solidFill>
              </a:rPr>
              <a:t>Sign up for a free VSTS account: </a:t>
            </a:r>
            <a:r>
              <a:rPr lang="en-US" sz="2400" dirty="0">
                <a:solidFill>
                  <a:schemeClr val="bg1"/>
                </a:solidFill>
                <a:hlinkClick r:id="rId2"/>
              </a:rPr>
              <a:t>http://www.visualstudio.com</a:t>
            </a:r>
            <a:endParaRPr lang="en-US" sz="2400" dirty="0">
              <a:solidFill>
                <a:schemeClr val="bg1"/>
              </a:solidFill>
            </a:endParaRPr>
          </a:p>
          <a:p>
            <a:endParaRPr lang="en-US" sz="2400" dirty="0">
              <a:solidFill>
                <a:schemeClr val="bg1"/>
              </a:solidFill>
            </a:endParaRPr>
          </a:p>
          <a:p>
            <a:r>
              <a:rPr lang="en-US" sz="2400" dirty="0">
                <a:solidFill>
                  <a:schemeClr val="bg1"/>
                </a:solidFill>
              </a:rPr>
              <a:t>Contribute templates and utilities!</a:t>
            </a:r>
          </a:p>
        </p:txBody>
      </p:sp>
    </p:spTree>
    <p:extLst>
      <p:ext uri="{BB962C8B-B14F-4D97-AF65-F5344CB8AC3E}">
        <p14:creationId xmlns:p14="http://schemas.microsoft.com/office/powerpoint/2010/main" val="42672568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336523" y="497"/>
            <a:ext cx="6098278" cy="69935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1960" kern="0" dirty="0">
              <a:ln w="0"/>
              <a:solidFill>
                <a:schemeClr val="tx1"/>
              </a:solidFill>
              <a:effectLst>
                <a:outerShdw blurRad="38100" dist="19050" dir="2700000" algn="tl" rotWithShape="0">
                  <a:schemeClr val="dk1">
                    <a:alpha val="40000"/>
                  </a:schemeClr>
                </a:outerShdw>
              </a:effectLst>
              <a:latin typeface="+mj-lt"/>
              <a:ea typeface="Segoe UI" pitchFamily="34" charset="0"/>
              <a:cs typeface="Segoe UI" pitchFamily="34" charset="0"/>
            </a:endParaRPr>
          </a:p>
        </p:txBody>
      </p:sp>
      <p:sp>
        <p:nvSpPr>
          <p:cNvPr id="8" name="TextBox 7"/>
          <p:cNvSpPr txBox="1"/>
          <p:nvPr/>
        </p:nvSpPr>
        <p:spPr>
          <a:xfrm>
            <a:off x="1316558" y="2717700"/>
            <a:ext cx="3762958" cy="1863148"/>
          </a:xfrm>
          <a:prstGeom prst="rect">
            <a:avLst/>
          </a:prstGeom>
          <a:noFill/>
        </p:spPr>
        <p:txBody>
          <a:bodyPr wrap="square">
            <a:spAutoFit/>
          </a:bodyPr>
          <a:lstStyle/>
          <a:p>
            <a:pPr defTabSz="914224">
              <a:defRPr/>
            </a:pPr>
            <a:r>
              <a:rPr lang="en-US" sz="11271" kern="0" dirty="0">
                <a:solidFill>
                  <a:schemeClr val="bg1"/>
                </a:solidFill>
                <a:latin typeface="+mj-lt"/>
                <a:ea typeface="MS PGothic" panose="020B0600070205080204" pitchFamily="34" charset="-128"/>
              </a:rPr>
              <a:t>$1.6T </a:t>
            </a:r>
          </a:p>
        </p:txBody>
      </p:sp>
      <p:sp>
        <p:nvSpPr>
          <p:cNvPr id="9" name="TextBox 22"/>
          <p:cNvSpPr txBox="1">
            <a:spLocks noChangeArrowheads="1"/>
          </p:cNvSpPr>
          <p:nvPr/>
        </p:nvSpPr>
        <p:spPr bwMode="auto">
          <a:xfrm>
            <a:off x="1369532" y="4458291"/>
            <a:ext cx="4674277" cy="1184108"/>
          </a:xfrm>
          <a:prstGeom prst="rect">
            <a:avLst/>
          </a:prstGeom>
          <a:noFill/>
          <a:ln>
            <a:noFill/>
          </a:ln>
          <a:extLst/>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14224" eaLnBrk="1" hangingPunct="1">
              <a:lnSpc>
                <a:spcPts val="2822"/>
              </a:lnSpc>
              <a:defRPr/>
            </a:pPr>
            <a:r>
              <a:rPr lang="en-US" sz="2353" kern="0" dirty="0">
                <a:solidFill>
                  <a:schemeClr val="bg1"/>
                </a:solidFill>
                <a:latin typeface="Segoe UI Light"/>
                <a:ea typeface="MS PGothic" panose="020B0600070205080204" pitchFamily="34" charset="-128"/>
                <a:cs typeface="Segoe UI Light"/>
              </a:rPr>
              <a:t>data dividend available </a:t>
            </a:r>
            <a:br>
              <a:rPr lang="en-US" sz="2353" kern="0" dirty="0">
                <a:solidFill>
                  <a:schemeClr val="bg1"/>
                </a:solidFill>
                <a:latin typeface="Segoe UI Light"/>
                <a:ea typeface="MS PGothic" panose="020B0600070205080204" pitchFamily="34" charset="-128"/>
                <a:cs typeface="Segoe UI Light"/>
              </a:rPr>
            </a:br>
            <a:r>
              <a:rPr lang="en-US" sz="2353" kern="0" dirty="0">
                <a:solidFill>
                  <a:schemeClr val="bg1"/>
                </a:solidFill>
                <a:latin typeface="Segoe UI Light"/>
                <a:ea typeface="MS PGothic" panose="020B0600070205080204" pitchFamily="34" charset="-128"/>
                <a:cs typeface="Segoe UI Light"/>
              </a:rPr>
              <a:t>to businesses that embrace data </a:t>
            </a:r>
            <a:br>
              <a:rPr lang="en-US" sz="2353" kern="0" dirty="0">
                <a:solidFill>
                  <a:schemeClr val="bg1"/>
                </a:solidFill>
                <a:latin typeface="Segoe UI Light"/>
                <a:ea typeface="MS PGothic" panose="020B0600070205080204" pitchFamily="34" charset="-128"/>
                <a:cs typeface="Segoe UI Light"/>
              </a:rPr>
            </a:br>
            <a:r>
              <a:rPr lang="en-US" sz="2353" kern="0" dirty="0">
                <a:solidFill>
                  <a:schemeClr val="bg1"/>
                </a:solidFill>
                <a:latin typeface="Segoe UI Light"/>
                <a:ea typeface="MS PGothic" panose="020B0600070205080204" pitchFamily="34" charset="-128"/>
                <a:cs typeface="Segoe UI Light"/>
              </a:rPr>
              <a:t>over the next four years</a:t>
            </a:r>
          </a:p>
        </p:txBody>
      </p:sp>
      <p:sp>
        <p:nvSpPr>
          <p:cNvPr id="10" name="Rectangle 9"/>
          <p:cNvSpPr/>
          <p:nvPr/>
        </p:nvSpPr>
        <p:spPr bwMode="auto">
          <a:xfrm rot="18900000">
            <a:off x="6048661" y="3105202"/>
            <a:ext cx="575722" cy="55032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Title 2"/>
          <p:cNvSpPr txBox="1">
            <a:spLocks/>
          </p:cNvSpPr>
          <p:nvPr/>
        </p:nvSpPr>
        <p:spPr>
          <a:xfrm>
            <a:off x="270566" y="334987"/>
            <a:ext cx="4808949" cy="2252911"/>
          </a:xfrm>
          <a:prstGeom prst="rect">
            <a:avLst/>
          </a:prstGeom>
        </p:spPr>
        <p:txBody>
          <a:bodyPr vert="horz" wrap="square" lIns="146283" tIns="91427" rIns="146283" bIns="91427" rtlCol="0" anchor="t">
            <a:noAutofit/>
          </a:bodyPr>
          <a:lstStyle>
            <a:lvl1pPr algn="l" defTabSz="913319" rtl="0" fontAlgn="base">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2"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03"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05"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07"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a:lstStyle>
          <a:p>
            <a:pPr defTabSz="913144">
              <a:defRPr/>
            </a:pPr>
            <a:r>
              <a:rPr lang="en-US" sz="5097" dirty="0">
                <a:solidFill>
                  <a:srgbClr val="FFFFFF"/>
                </a:solidFill>
                <a:latin typeface="Segoe UI Light"/>
              </a:rPr>
              <a:t>The opportunity is bigger than you may think </a:t>
            </a:r>
          </a:p>
        </p:txBody>
      </p:sp>
      <p:sp>
        <p:nvSpPr>
          <p:cNvPr id="31" name="TextBox 40"/>
          <p:cNvSpPr txBox="1">
            <a:spLocks noChangeArrowheads="1"/>
          </p:cNvSpPr>
          <p:nvPr/>
        </p:nvSpPr>
        <p:spPr bwMode="auto">
          <a:xfrm>
            <a:off x="8337557" y="6519877"/>
            <a:ext cx="4123592" cy="452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60" tIns="143408" rIns="179260" bIns="143408">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914224" eaLnBrk="1" hangingPunct="1">
              <a:lnSpc>
                <a:spcPct val="90000"/>
              </a:lnSpc>
              <a:spcAft>
                <a:spcPts val="587"/>
              </a:spcAft>
              <a:defRPr/>
            </a:pPr>
            <a:r>
              <a:rPr lang="en-US" sz="1176" kern="0" dirty="0">
                <a:solidFill>
                  <a:schemeClr val="bg1">
                    <a:lumMod val="50000"/>
                  </a:schemeClr>
                </a:solidFill>
              </a:rPr>
              <a:t>Data source: Microsoft and IDC, April 2014</a:t>
            </a:r>
          </a:p>
        </p:txBody>
      </p:sp>
      <p:sp>
        <p:nvSpPr>
          <p:cNvPr id="4" name="AutoShape 3"/>
          <p:cNvSpPr>
            <a:spLocks noChangeAspect="1" noChangeArrowheads="1" noTextEdit="1"/>
          </p:cNvSpPr>
          <p:nvPr/>
        </p:nvSpPr>
        <p:spPr bwMode="auto">
          <a:xfrm>
            <a:off x="6537280" y="814770"/>
            <a:ext cx="5696730" cy="536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grpSp>
        <p:nvGrpSpPr>
          <p:cNvPr id="49" name="Group 48"/>
          <p:cNvGrpSpPr/>
          <p:nvPr/>
        </p:nvGrpSpPr>
        <p:grpSpPr>
          <a:xfrm>
            <a:off x="6684899" y="810008"/>
            <a:ext cx="5354352" cy="5374513"/>
            <a:chOff x="6684963" y="809626"/>
            <a:chExt cx="5355111" cy="5375276"/>
          </a:xfrm>
        </p:grpSpPr>
        <p:sp>
          <p:nvSpPr>
            <p:cNvPr id="5" name="Rectangle 5"/>
            <p:cNvSpPr>
              <a:spLocks noChangeArrowheads="1"/>
            </p:cNvSpPr>
            <p:nvPr/>
          </p:nvSpPr>
          <p:spPr bwMode="auto">
            <a:xfrm>
              <a:off x="10988675" y="3567114"/>
              <a:ext cx="1051399" cy="50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3199" kern="0" dirty="0">
                  <a:solidFill>
                    <a:srgbClr val="505050"/>
                  </a:solidFill>
                  <a:latin typeface="Segoe UI Light" panose="020B0502040204020203" pitchFamily="34" charset="0"/>
                </a:rPr>
                <a:t>speed</a:t>
              </a:r>
              <a:endParaRPr lang="en-US" altLang="en-US" kern="0" dirty="0"/>
            </a:p>
          </p:txBody>
        </p:sp>
        <p:sp>
          <p:nvSpPr>
            <p:cNvPr id="7" name="Oval 6"/>
            <p:cNvSpPr>
              <a:spLocks noChangeArrowheads="1"/>
            </p:cNvSpPr>
            <p:nvPr/>
          </p:nvSpPr>
          <p:spPr bwMode="auto">
            <a:xfrm>
              <a:off x="11150600" y="2967039"/>
              <a:ext cx="611188" cy="611188"/>
            </a:xfrm>
            <a:prstGeom prst="ellipse">
              <a:avLst/>
            </a:pr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2" name="Rectangle 8"/>
            <p:cNvSpPr>
              <a:spLocks noChangeArrowheads="1"/>
            </p:cNvSpPr>
            <p:nvPr/>
          </p:nvSpPr>
          <p:spPr bwMode="auto">
            <a:xfrm>
              <a:off x="8358188" y="4379914"/>
              <a:ext cx="1806575" cy="1804988"/>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13" name="Rectangle 9"/>
            <p:cNvSpPr>
              <a:spLocks noChangeArrowheads="1"/>
            </p:cNvSpPr>
            <p:nvPr/>
          </p:nvSpPr>
          <p:spPr bwMode="auto">
            <a:xfrm>
              <a:off x="8547100" y="4826001"/>
              <a:ext cx="917317"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More </a:t>
              </a:r>
              <a:endParaRPr lang="en-US" altLang="en-US" kern="0" dirty="0">
                <a:gradFill>
                  <a:gsLst>
                    <a:gs pos="1250">
                      <a:schemeClr val="bg1"/>
                    </a:gs>
                    <a:gs pos="100000">
                      <a:schemeClr val="bg1"/>
                    </a:gs>
                  </a:gsLst>
                  <a:lin ang="5400000" scaled="0"/>
                </a:gradFill>
              </a:endParaRPr>
            </a:p>
          </p:txBody>
        </p:sp>
        <p:sp>
          <p:nvSpPr>
            <p:cNvPr id="33" name="Rectangle 10"/>
            <p:cNvSpPr>
              <a:spLocks noChangeArrowheads="1"/>
            </p:cNvSpPr>
            <p:nvPr/>
          </p:nvSpPr>
          <p:spPr bwMode="auto">
            <a:xfrm>
              <a:off x="8547100" y="5205414"/>
              <a:ext cx="1059575"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people</a:t>
              </a:r>
              <a:endParaRPr lang="en-US" altLang="en-US" kern="0" dirty="0">
                <a:gradFill>
                  <a:gsLst>
                    <a:gs pos="1250">
                      <a:schemeClr val="bg1"/>
                    </a:gs>
                    <a:gs pos="100000">
                      <a:schemeClr val="bg1"/>
                    </a:gs>
                  </a:gsLst>
                  <a:lin ang="5400000" scaled="0"/>
                </a:gradFill>
              </a:endParaRPr>
            </a:p>
          </p:txBody>
        </p:sp>
        <p:sp>
          <p:nvSpPr>
            <p:cNvPr id="34" name="Rectangle 11"/>
            <p:cNvSpPr>
              <a:spLocks noChangeArrowheads="1"/>
            </p:cNvSpPr>
            <p:nvPr/>
          </p:nvSpPr>
          <p:spPr bwMode="auto">
            <a:xfrm>
              <a:off x="8358188" y="2595564"/>
              <a:ext cx="1797050" cy="1784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5" name="Rectangle 12"/>
            <p:cNvSpPr>
              <a:spLocks noChangeArrowheads="1"/>
            </p:cNvSpPr>
            <p:nvPr/>
          </p:nvSpPr>
          <p:spPr bwMode="auto">
            <a:xfrm>
              <a:off x="8547100" y="3028951"/>
              <a:ext cx="793047"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New </a:t>
              </a:r>
              <a:endParaRPr lang="en-US" altLang="en-US" kern="0" dirty="0">
                <a:gradFill>
                  <a:gsLst>
                    <a:gs pos="1250">
                      <a:schemeClr val="bg1"/>
                    </a:gs>
                    <a:gs pos="100000">
                      <a:schemeClr val="bg1"/>
                    </a:gs>
                  </a:gsLst>
                  <a:lin ang="5400000" scaled="0"/>
                </a:gradFill>
              </a:endParaRPr>
            </a:p>
          </p:txBody>
        </p:sp>
        <p:sp>
          <p:nvSpPr>
            <p:cNvPr id="36" name="Rectangle 13"/>
            <p:cNvSpPr>
              <a:spLocks noChangeArrowheads="1"/>
            </p:cNvSpPr>
            <p:nvPr/>
          </p:nvSpPr>
          <p:spPr bwMode="auto">
            <a:xfrm>
              <a:off x="8547100" y="3413126"/>
              <a:ext cx="1290131"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analytics</a:t>
              </a:r>
              <a:endParaRPr lang="en-US" altLang="en-US" kern="0" dirty="0">
                <a:gradFill>
                  <a:gsLst>
                    <a:gs pos="1250">
                      <a:schemeClr val="bg1"/>
                    </a:gs>
                    <a:gs pos="100000">
                      <a:schemeClr val="bg1"/>
                    </a:gs>
                  </a:gsLst>
                  <a:lin ang="5400000" scaled="0"/>
                </a:gradFill>
              </a:endParaRPr>
            </a:p>
          </p:txBody>
        </p:sp>
        <p:sp>
          <p:nvSpPr>
            <p:cNvPr id="37" name="Rectangle 14"/>
            <p:cNvSpPr>
              <a:spLocks noChangeArrowheads="1"/>
            </p:cNvSpPr>
            <p:nvPr/>
          </p:nvSpPr>
          <p:spPr bwMode="auto">
            <a:xfrm>
              <a:off x="8358188" y="809626"/>
              <a:ext cx="1797050" cy="17859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38" name="Rectangle 15"/>
            <p:cNvSpPr>
              <a:spLocks noChangeArrowheads="1"/>
            </p:cNvSpPr>
            <p:nvPr/>
          </p:nvSpPr>
          <p:spPr bwMode="auto">
            <a:xfrm>
              <a:off x="8547100" y="1244601"/>
              <a:ext cx="1221455"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Diverse </a:t>
              </a:r>
              <a:endParaRPr lang="en-US" altLang="en-US" kern="0" dirty="0">
                <a:gradFill>
                  <a:gsLst>
                    <a:gs pos="1250">
                      <a:schemeClr val="bg1"/>
                    </a:gs>
                    <a:gs pos="100000">
                      <a:schemeClr val="bg1"/>
                    </a:gs>
                  </a:gsLst>
                  <a:lin ang="5400000" scaled="0"/>
                </a:gradFill>
              </a:endParaRPr>
            </a:p>
          </p:txBody>
        </p:sp>
        <p:sp>
          <p:nvSpPr>
            <p:cNvPr id="39" name="Rectangle 16"/>
            <p:cNvSpPr>
              <a:spLocks noChangeArrowheads="1"/>
            </p:cNvSpPr>
            <p:nvPr/>
          </p:nvSpPr>
          <p:spPr bwMode="auto">
            <a:xfrm>
              <a:off x="8547100" y="1624014"/>
              <a:ext cx="676950" cy="43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2800" kern="0" dirty="0">
                  <a:gradFill>
                    <a:gsLst>
                      <a:gs pos="1250">
                        <a:schemeClr val="bg1"/>
                      </a:gs>
                      <a:gs pos="100000">
                        <a:schemeClr val="bg1"/>
                      </a:gs>
                    </a:gsLst>
                    <a:lin ang="5400000" scaled="0"/>
                  </a:gradFill>
                  <a:latin typeface="Segoe UI Light" panose="020B0502040204020203" pitchFamily="34" charset="0"/>
                </a:rPr>
                <a:t>data</a:t>
              </a:r>
              <a:endParaRPr lang="en-US" altLang="en-US" kern="0" dirty="0">
                <a:gradFill>
                  <a:gsLst>
                    <a:gs pos="1250">
                      <a:schemeClr val="bg1"/>
                    </a:gs>
                    <a:gs pos="100000">
                      <a:schemeClr val="bg1"/>
                    </a:gs>
                  </a:gsLst>
                  <a:lin ang="5400000" scaled="0"/>
                </a:gradFill>
              </a:endParaRPr>
            </a:p>
          </p:txBody>
        </p:sp>
        <p:sp>
          <p:nvSpPr>
            <p:cNvPr id="40" name="Oval 17"/>
            <p:cNvSpPr>
              <a:spLocks noChangeArrowheads="1"/>
            </p:cNvSpPr>
            <p:nvPr/>
          </p:nvSpPr>
          <p:spPr bwMode="auto">
            <a:xfrm>
              <a:off x="8951913" y="2289176"/>
              <a:ext cx="639763" cy="630238"/>
            </a:xfrm>
            <a:prstGeom prst="ellipse">
              <a:avLst/>
            </a:pr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1" name="Oval 18"/>
            <p:cNvSpPr>
              <a:spLocks noChangeArrowheads="1"/>
            </p:cNvSpPr>
            <p:nvPr/>
          </p:nvSpPr>
          <p:spPr bwMode="auto">
            <a:xfrm>
              <a:off x="8951913" y="4075114"/>
              <a:ext cx="639763" cy="639763"/>
            </a:xfrm>
            <a:prstGeom prst="ellipse">
              <a:avLst/>
            </a:pr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2" name="Freeform 19"/>
            <p:cNvSpPr>
              <a:spLocks/>
            </p:cNvSpPr>
            <p:nvPr/>
          </p:nvSpPr>
          <p:spPr bwMode="auto">
            <a:xfrm>
              <a:off x="9094788" y="2422526"/>
              <a:ext cx="354013" cy="363538"/>
            </a:xfrm>
            <a:custGeom>
              <a:avLst/>
              <a:gdLst>
                <a:gd name="T0" fmla="*/ 0 w 223"/>
                <a:gd name="T1" fmla="*/ 135 h 229"/>
                <a:gd name="T2" fmla="*/ 0 w 223"/>
                <a:gd name="T3" fmla="*/ 95 h 229"/>
                <a:gd name="T4" fmla="*/ 90 w 223"/>
                <a:gd name="T5" fmla="*/ 95 h 229"/>
                <a:gd name="T6" fmla="*/ 90 w 223"/>
                <a:gd name="T7" fmla="*/ 0 h 229"/>
                <a:gd name="T8" fmla="*/ 131 w 223"/>
                <a:gd name="T9" fmla="*/ 0 h 229"/>
                <a:gd name="T10" fmla="*/ 131 w 223"/>
                <a:gd name="T11" fmla="*/ 95 h 229"/>
                <a:gd name="T12" fmla="*/ 223 w 223"/>
                <a:gd name="T13" fmla="*/ 95 h 229"/>
                <a:gd name="T14" fmla="*/ 223 w 223"/>
                <a:gd name="T15" fmla="*/ 135 h 229"/>
                <a:gd name="T16" fmla="*/ 131 w 223"/>
                <a:gd name="T17" fmla="*/ 135 h 229"/>
                <a:gd name="T18" fmla="*/ 131 w 223"/>
                <a:gd name="T19" fmla="*/ 229 h 229"/>
                <a:gd name="T20" fmla="*/ 90 w 223"/>
                <a:gd name="T21" fmla="*/ 229 h 229"/>
                <a:gd name="T22" fmla="*/ 90 w 223"/>
                <a:gd name="T23" fmla="*/ 135 h 229"/>
                <a:gd name="T24" fmla="*/ 0 w 223"/>
                <a:gd name="T25"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229">
                  <a:moveTo>
                    <a:pt x="0" y="135"/>
                  </a:moveTo>
                  <a:lnTo>
                    <a:pt x="0" y="95"/>
                  </a:lnTo>
                  <a:lnTo>
                    <a:pt x="90" y="95"/>
                  </a:lnTo>
                  <a:lnTo>
                    <a:pt x="90" y="0"/>
                  </a:lnTo>
                  <a:lnTo>
                    <a:pt x="131" y="0"/>
                  </a:lnTo>
                  <a:lnTo>
                    <a:pt x="131" y="95"/>
                  </a:lnTo>
                  <a:lnTo>
                    <a:pt x="223" y="95"/>
                  </a:lnTo>
                  <a:lnTo>
                    <a:pt x="223" y="135"/>
                  </a:lnTo>
                  <a:lnTo>
                    <a:pt x="131" y="135"/>
                  </a:lnTo>
                  <a:lnTo>
                    <a:pt x="131" y="229"/>
                  </a:lnTo>
                  <a:lnTo>
                    <a:pt x="90" y="229"/>
                  </a:lnTo>
                  <a:lnTo>
                    <a:pt x="90" y="135"/>
                  </a:lnTo>
                  <a:lnTo>
                    <a:pt x="0" y="135"/>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3" name="Freeform 20"/>
            <p:cNvSpPr>
              <a:spLocks/>
            </p:cNvSpPr>
            <p:nvPr/>
          </p:nvSpPr>
          <p:spPr bwMode="auto">
            <a:xfrm>
              <a:off x="9094788" y="4208464"/>
              <a:ext cx="354013" cy="373063"/>
            </a:xfrm>
            <a:custGeom>
              <a:avLst/>
              <a:gdLst>
                <a:gd name="T0" fmla="*/ 0 w 223"/>
                <a:gd name="T1" fmla="*/ 138 h 235"/>
                <a:gd name="T2" fmla="*/ 0 w 223"/>
                <a:gd name="T3" fmla="*/ 97 h 235"/>
                <a:gd name="T4" fmla="*/ 90 w 223"/>
                <a:gd name="T5" fmla="*/ 97 h 235"/>
                <a:gd name="T6" fmla="*/ 90 w 223"/>
                <a:gd name="T7" fmla="*/ 0 h 235"/>
                <a:gd name="T8" fmla="*/ 131 w 223"/>
                <a:gd name="T9" fmla="*/ 0 h 235"/>
                <a:gd name="T10" fmla="*/ 131 w 223"/>
                <a:gd name="T11" fmla="*/ 97 h 235"/>
                <a:gd name="T12" fmla="*/ 223 w 223"/>
                <a:gd name="T13" fmla="*/ 97 h 235"/>
                <a:gd name="T14" fmla="*/ 223 w 223"/>
                <a:gd name="T15" fmla="*/ 138 h 235"/>
                <a:gd name="T16" fmla="*/ 131 w 223"/>
                <a:gd name="T17" fmla="*/ 138 h 235"/>
                <a:gd name="T18" fmla="*/ 131 w 223"/>
                <a:gd name="T19" fmla="*/ 235 h 235"/>
                <a:gd name="T20" fmla="*/ 90 w 223"/>
                <a:gd name="T21" fmla="*/ 235 h 235"/>
                <a:gd name="T22" fmla="*/ 90 w 223"/>
                <a:gd name="T23" fmla="*/ 138 h 235"/>
                <a:gd name="T24" fmla="*/ 0 w 223"/>
                <a:gd name="T25" fmla="*/ 1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235">
                  <a:moveTo>
                    <a:pt x="0" y="138"/>
                  </a:moveTo>
                  <a:lnTo>
                    <a:pt x="0" y="97"/>
                  </a:lnTo>
                  <a:lnTo>
                    <a:pt x="90" y="97"/>
                  </a:lnTo>
                  <a:lnTo>
                    <a:pt x="90" y="0"/>
                  </a:lnTo>
                  <a:lnTo>
                    <a:pt x="131" y="0"/>
                  </a:lnTo>
                  <a:lnTo>
                    <a:pt x="131" y="97"/>
                  </a:lnTo>
                  <a:lnTo>
                    <a:pt x="223" y="97"/>
                  </a:lnTo>
                  <a:lnTo>
                    <a:pt x="223" y="138"/>
                  </a:lnTo>
                  <a:lnTo>
                    <a:pt x="131" y="138"/>
                  </a:lnTo>
                  <a:lnTo>
                    <a:pt x="131" y="235"/>
                  </a:lnTo>
                  <a:lnTo>
                    <a:pt x="90" y="235"/>
                  </a:lnTo>
                  <a:lnTo>
                    <a:pt x="90" y="138"/>
                  </a:lnTo>
                  <a:lnTo>
                    <a:pt x="0" y="138"/>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4" name="Freeform 21"/>
            <p:cNvSpPr>
              <a:spLocks/>
            </p:cNvSpPr>
            <p:nvPr/>
          </p:nvSpPr>
          <p:spPr bwMode="auto">
            <a:xfrm>
              <a:off x="7775575" y="1697039"/>
              <a:ext cx="266700" cy="3667125"/>
            </a:xfrm>
            <a:custGeom>
              <a:avLst/>
              <a:gdLst>
                <a:gd name="T0" fmla="*/ 448 w 448"/>
                <a:gd name="T1" fmla="*/ 6144 h 6144"/>
                <a:gd name="T2" fmla="*/ 0 w 448"/>
                <a:gd name="T3" fmla="*/ 6144 h 6144"/>
                <a:gd name="T4" fmla="*/ 0 w 448"/>
                <a:gd name="T5" fmla="*/ 0 h 6144"/>
                <a:gd name="T6" fmla="*/ 448 w 448"/>
                <a:gd name="T7" fmla="*/ 0 h 6144"/>
              </a:gdLst>
              <a:ahLst/>
              <a:cxnLst>
                <a:cxn ang="0">
                  <a:pos x="T0" y="T1"/>
                </a:cxn>
                <a:cxn ang="0">
                  <a:pos x="T2" y="T3"/>
                </a:cxn>
                <a:cxn ang="0">
                  <a:pos x="T4" y="T5"/>
                </a:cxn>
                <a:cxn ang="0">
                  <a:pos x="T6" y="T7"/>
                </a:cxn>
              </a:cxnLst>
              <a:rect l="0" t="0" r="r" b="b"/>
              <a:pathLst>
                <a:path w="448" h="6144">
                  <a:moveTo>
                    <a:pt x="448" y="6144"/>
                  </a:moveTo>
                  <a:cubicBezTo>
                    <a:pt x="201" y="6144"/>
                    <a:pt x="0" y="6144"/>
                    <a:pt x="0" y="6144"/>
                  </a:cubicBezTo>
                  <a:lnTo>
                    <a:pt x="0" y="0"/>
                  </a:lnTo>
                  <a:cubicBezTo>
                    <a:pt x="0" y="0"/>
                    <a:pt x="201" y="0"/>
                    <a:pt x="448" y="0"/>
                  </a:cubicBezTo>
                </a:path>
              </a:pathLst>
            </a:custGeom>
            <a:noFill/>
            <a:ln w="38100"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5" name="Rectangle 22"/>
            <p:cNvSpPr>
              <a:spLocks noChangeArrowheads="1"/>
            </p:cNvSpPr>
            <p:nvPr/>
          </p:nvSpPr>
          <p:spPr bwMode="auto">
            <a:xfrm>
              <a:off x="6684963" y="3109914"/>
              <a:ext cx="1530350" cy="850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6" name="Rectangle 23"/>
            <p:cNvSpPr>
              <a:spLocks noChangeArrowheads="1"/>
            </p:cNvSpPr>
            <p:nvPr/>
          </p:nvSpPr>
          <p:spPr bwMode="auto">
            <a:xfrm>
              <a:off x="6838950" y="3186114"/>
              <a:ext cx="1195293" cy="61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sz="3899" kern="0" dirty="0">
                  <a:solidFill>
                    <a:srgbClr val="5C2D91"/>
                  </a:solidFill>
                  <a:latin typeface="Segoe UI Light" panose="020B0502040204020203" pitchFamily="34" charset="0"/>
                </a:rPr>
                <a:t>How?</a:t>
              </a:r>
              <a:endParaRPr lang="en-US" altLang="en-US" kern="0" dirty="0"/>
            </a:p>
          </p:txBody>
        </p:sp>
        <p:sp>
          <p:nvSpPr>
            <p:cNvPr id="47" name="Freeform 24"/>
            <p:cNvSpPr>
              <a:spLocks/>
            </p:cNvSpPr>
            <p:nvPr/>
          </p:nvSpPr>
          <p:spPr bwMode="auto">
            <a:xfrm>
              <a:off x="10433050" y="1697039"/>
              <a:ext cx="258763" cy="3667125"/>
            </a:xfrm>
            <a:custGeom>
              <a:avLst/>
              <a:gdLst>
                <a:gd name="T0" fmla="*/ 0 w 432"/>
                <a:gd name="T1" fmla="*/ 6144 h 6144"/>
                <a:gd name="T2" fmla="*/ 432 w 432"/>
                <a:gd name="T3" fmla="*/ 6144 h 6144"/>
                <a:gd name="T4" fmla="*/ 432 w 432"/>
                <a:gd name="T5" fmla="*/ 0 h 6144"/>
                <a:gd name="T6" fmla="*/ 0 w 432"/>
                <a:gd name="T7" fmla="*/ 0 h 6144"/>
              </a:gdLst>
              <a:ahLst/>
              <a:cxnLst>
                <a:cxn ang="0">
                  <a:pos x="T0" y="T1"/>
                </a:cxn>
                <a:cxn ang="0">
                  <a:pos x="T2" y="T3"/>
                </a:cxn>
                <a:cxn ang="0">
                  <a:pos x="T4" y="T5"/>
                </a:cxn>
                <a:cxn ang="0">
                  <a:pos x="T6" y="T7"/>
                </a:cxn>
              </a:cxnLst>
              <a:rect l="0" t="0" r="r" b="b"/>
              <a:pathLst>
                <a:path w="432" h="6144">
                  <a:moveTo>
                    <a:pt x="0" y="6144"/>
                  </a:moveTo>
                  <a:cubicBezTo>
                    <a:pt x="239" y="6144"/>
                    <a:pt x="432" y="6144"/>
                    <a:pt x="432" y="6144"/>
                  </a:cubicBezTo>
                  <a:lnTo>
                    <a:pt x="432" y="0"/>
                  </a:lnTo>
                  <a:cubicBezTo>
                    <a:pt x="432" y="0"/>
                    <a:pt x="239" y="0"/>
                    <a:pt x="0" y="0"/>
                  </a:cubicBezTo>
                </a:path>
              </a:pathLst>
            </a:custGeom>
            <a:noFill/>
            <a:ln w="38100"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p:txBody>
        </p:sp>
        <p:sp>
          <p:nvSpPr>
            <p:cNvPr id="48" name="TextBox 47"/>
            <p:cNvSpPr txBox="1"/>
            <p:nvPr/>
          </p:nvSpPr>
          <p:spPr>
            <a:xfrm>
              <a:off x="11152695" y="2972931"/>
              <a:ext cx="609569" cy="609566"/>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914224">
                <a:defRPr/>
              </a:pPr>
              <a:r>
                <a:rPr lang="en-US" sz="3920" kern="0" dirty="0"/>
                <a:t>@</a:t>
              </a:r>
            </a:p>
          </p:txBody>
        </p:sp>
      </p:grpSp>
    </p:spTree>
    <p:extLst>
      <p:ext uri="{BB962C8B-B14F-4D97-AF65-F5344CB8AC3E}">
        <p14:creationId xmlns:p14="http://schemas.microsoft.com/office/powerpoint/2010/main" val="327011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p:tgtEl>
                                          <p:spTgt spid="10"/>
                                        </p:tgtEl>
                                        <p:attrNameLst>
                                          <p:attrName>ppt_x</p:attrName>
                                        </p:attrNameLst>
                                      </p:cBhvr>
                                      <p:tavLst>
                                        <p:tav tm="0">
                                          <p:val>
                                            <p:strVal val="#ppt_x+#ppt_w*1.125000"/>
                                          </p:val>
                                        </p:tav>
                                        <p:tav tm="100000">
                                          <p:val>
                                            <p:strVal val="#ppt_x"/>
                                          </p:val>
                                        </p:tav>
                                      </p:tavLst>
                                    </p:anim>
                                    <p:animEffect transition="in" filter="wipe(left)">
                                      <p:cBhvr>
                                        <p:cTn id="8" dur="250"/>
                                        <p:tgtEl>
                                          <p:spTgt spid="10"/>
                                        </p:tgtEl>
                                      </p:cBhvr>
                                    </p:animEffect>
                                  </p:childTnLst>
                                </p:cTn>
                              </p:par>
                            </p:childTnLst>
                          </p:cTn>
                        </p:par>
                        <p:par>
                          <p:cTn id="9" fill="hold">
                            <p:stCondLst>
                              <p:cond delay="250"/>
                            </p:stCondLst>
                            <p:childTnLst>
                              <p:par>
                                <p:cTn id="10" presetID="10" presetClass="entr" presetSubtype="0" fill="hold" nodeType="afterEffect">
                                  <p:stCondLst>
                                    <p:cond delay="5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372394"/>
            <a:ext cx="11459231" cy="915068"/>
          </a:xfrm>
        </p:spPr>
        <p:txBody>
          <a:bodyPr>
            <a:normAutofit/>
          </a:bodyPr>
          <a:lstStyle/>
          <a:p>
            <a:pPr algn="ctr"/>
            <a:r>
              <a:rPr lang="EN-US" sz="3250" b="1"/>
              <a:t>Four roles in TDSP</a:t>
            </a:r>
          </a:p>
        </p:txBody>
      </p:sp>
      <p:pic>
        <p:nvPicPr>
          <p:cNvPr id="4" name="picture" descr="Machine generated alternative text:&#10;DATA SCIENTIST &#10;PROJECT LEAD &#10;3 &#10;TEAM LEAD &#10;GROUP LEAD "/>
          <p:cNvPicPr/>
          <p:nvPr/>
        </p:nvPicPr>
        <p:blipFill>
          <a:blip r:embed="rId3">
            <a:extLst>
              <a:ext uri="{28A0092B-C50C-407E-A947-70E740481C1C}">
                <a14:useLocalDpi xmlns:a14="http://schemas.microsoft.com/office/drawing/2010/main" val="0"/>
              </a:ext>
            </a:extLst>
          </a:blip>
          <a:stretch>
            <a:fillRect/>
          </a:stretch>
        </p:blipFill>
        <p:spPr>
          <a:xfrm>
            <a:off x="2408237" y="1135062"/>
            <a:ext cx="7855824" cy="5268886"/>
          </a:xfrm>
          <a:prstGeom prst="rect">
            <a:avLst/>
          </a:prstGeom>
        </p:spPr>
      </p:pic>
      <p:sp>
        <p:nvSpPr>
          <p:cNvPr id="3" name="Rectangle 2"/>
          <p:cNvSpPr/>
          <p:nvPr/>
        </p:nvSpPr>
        <p:spPr>
          <a:xfrm>
            <a:off x="7676444" y="835378"/>
            <a:ext cx="3714045" cy="1332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Keep. Illustrates how a team adapts the process and executes on projects. </a:t>
            </a:r>
            <a:endParaRPr lang="en-US"/>
          </a:p>
        </p:txBody>
      </p:sp>
    </p:spTree>
    <p:extLst>
      <p:ext uri="{BB962C8B-B14F-4D97-AF65-F5344CB8AC3E}">
        <p14:creationId xmlns:p14="http://schemas.microsoft.com/office/powerpoint/2010/main" val="40589867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011680" y="2426677"/>
            <a:ext cx="4120359" cy="1126462"/>
          </a:xfrm>
          <a:prstGeom prst="rect">
            <a:avLst/>
          </a:prstGeom>
          <a:noFill/>
        </p:spPr>
        <p:txBody>
          <a:bodyPr wrap="none" lIns="182880" tIns="146304" rIns="182880" bIns="146304" rtlCol="0">
            <a:spAutoFit/>
          </a:bodyPr>
          <a:lstStyle/>
          <a:p>
            <a:pPr>
              <a:lnSpc>
                <a:spcPct val="90000"/>
              </a:lnSpc>
              <a:spcAft>
                <a:spcPts val="600"/>
              </a:spcAft>
            </a:pPr>
            <a:r>
              <a:rPr lang="en-US" sz="6000">
                <a:gradFill>
                  <a:gsLst>
                    <a:gs pos="2917">
                      <a:schemeClr val="tx1"/>
                    </a:gs>
                    <a:gs pos="30000">
                      <a:schemeClr val="tx1"/>
                    </a:gs>
                  </a:gsLst>
                  <a:lin ang="5400000" scaled="0"/>
                </a:gradFill>
              </a:rPr>
              <a:t>Questions?</a:t>
            </a:r>
          </a:p>
        </p:txBody>
      </p:sp>
    </p:spTree>
    <p:extLst>
      <p:ext uri="{BB962C8B-B14F-4D97-AF65-F5344CB8AC3E}">
        <p14:creationId xmlns:p14="http://schemas.microsoft.com/office/powerpoint/2010/main" val="218871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3" y="0"/>
            <a:ext cx="11611631" cy="1058862"/>
          </a:xfrm>
        </p:spPr>
        <p:txBody>
          <a:bodyPr/>
          <a:lstStyle/>
          <a:p>
            <a:pPr algn="ctr"/>
            <a:r>
              <a:rPr lang="en-US" b="1"/>
              <a:t>Challenges at Microsoft</a:t>
            </a:r>
          </a:p>
        </p:txBody>
      </p:sp>
      <p:graphicFrame>
        <p:nvGraphicFramePr>
          <p:cNvPr id="4" name="Diagram 3"/>
          <p:cNvGraphicFramePr/>
          <p:nvPr>
            <p:extLst>
              <p:ext uri="{D42A27DB-BD31-4B8C-83A1-F6EECF244321}">
                <p14:modId xmlns:p14="http://schemas.microsoft.com/office/powerpoint/2010/main" val="948506238"/>
              </p:ext>
            </p:extLst>
          </p:nvPr>
        </p:nvGraphicFramePr>
        <p:xfrm>
          <a:off x="2027237" y="1897062"/>
          <a:ext cx="8290983" cy="3678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8106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144462"/>
            <a:ext cx="11963400" cy="6125880"/>
          </a:xfrm>
          <a:prstGeom prst="rect">
            <a:avLst/>
          </a:prstGeom>
        </p:spPr>
      </p:pic>
      <p:grpSp>
        <p:nvGrpSpPr>
          <p:cNvPr id="6" name="Group 5"/>
          <p:cNvGrpSpPr/>
          <p:nvPr/>
        </p:nvGrpSpPr>
        <p:grpSpPr>
          <a:xfrm>
            <a:off x="1493837" y="3344862"/>
            <a:ext cx="3429000" cy="2743200"/>
            <a:chOff x="1493837" y="3344862"/>
            <a:chExt cx="1371600" cy="1371600"/>
          </a:xfrm>
        </p:grpSpPr>
        <p:sp>
          <p:nvSpPr>
            <p:cNvPr id="3" name="Round Single Corner Rectangle 2"/>
            <p:cNvSpPr/>
            <p:nvPr/>
          </p:nvSpPr>
          <p:spPr>
            <a:xfrm>
              <a:off x="1493837" y="3344862"/>
              <a:ext cx="1371600" cy="1371600"/>
            </a:xfrm>
            <a:prstGeom prst="round1Rect">
              <a:avLst/>
            </a:prstGeom>
            <a:solidFill>
              <a:srgbClr val="FFC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rot="16200000">
              <a:off x="1046192" y="3830607"/>
              <a:ext cx="1295400" cy="400110"/>
            </a:xfrm>
            <a:prstGeom prst="rect">
              <a:avLst/>
            </a:prstGeom>
            <a:noFill/>
          </p:spPr>
          <p:txBody>
            <a:bodyPr wrap="square" rtlCol="0">
              <a:spAutoFit/>
            </a:bodyPr>
            <a:lstStyle/>
            <a:p>
              <a:pPr algn="ctr"/>
              <a:r>
                <a:rPr lang="en-US" sz="1000">
                  <a:solidFill>
                    <a:schemeClr val="bg1"/>
                  </a:solidFill>
                </a:rPr>
                <a:t>Business and Technology Planning</a:t>
              </a:r>
            </a:p>
          </p:txBody>
        </p:sp>
      </p:grpSp>
      <p:grpSp>
        <p:nvGrpSpPr>
          <p:cNvPr id="8" name="Group 7"/>
          <p:cNvGrpSpPr/>
          <p:nvPr/>
        </p:nvGrpSpPr>
        <p:grpSpPr>
          <a:xfrm>
            <a:off x="1798637" y="220662"/>
            <a:ext cx="3581400" cy="3048000"/>
            <a:chOff x="1798637" y="220662"/>
            <a:chExt cx="3581400" cy="3048000"/>
          </a:xfrm>
        </p:grpSpPr>
        <p:sp>
          <p:nvSpPr>
            <p:cNvPr id="5" name="Round Single Corner Rectangle 4"/>
            <p:cNvSpPr/>
            <p:nvPr/>
          </p:nvSpPr>
          <p:spPr>
            <a:xfrm>
              <a:off x="1798637" y="220662"/>
              <a:ext cx="3581400" cy="3048000"/>
            </a:xfrm>
            <a:prstGeom prst="round1Rect">
              <a:avLst/>
            </a:prstGeom>
            <a:solidFill>
              <a:srgbClr val="00B0F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56037" y="449262"/>
              <a:ext cx="1371600" cy="400110"/>
            </a:xfrm>
            <a:prstGeom prst="rect">
              <a:avLst/>
            </a:prstGeom>
            <a:noFill/>
          </p:spPr>
          <p:txBody>
            <a:bodyPr wrap="square" rtlCol="0">
              <a:spAutoFit/>
            </a:bodyPr>
            <a:lstStyle/>
            <a:p>
              <a:pPr algn="ctr"/>
              <a:r>
                <a:rPr lang="en-US" sz="1000">
                  <a:solidFill>
                    <a:schemeClr val="bg1"/>
                  </a:solidFill>
                </a:rPr>
                <a:t>Plan and Prepare Environment</a:t>
              </a:r>
            </a:p>
          </p:txBody>
        </p:sp>
      </p:grpSp>
      <p:grpSp>
        <p:nvGrpSpPr>
          <p:cNvPr id="14" name="Group 13"/>
          <p:cNvGrpSpPr/>
          <p:nvPr/>
        </p:nvGrpSpPr>
        <p:grpSpPr>
          <a:xfrm>
            <a:off x="5380037" y="1287462"/>
            <a:ext cx="914400" cy="1981200"/>
            <a:chOff x="5380037" y="1287462"/>
            <a:chExt cx="914400" cy="1981200"/>
          </a:xfrm>
        </p:grpSpPr>
        <p:sp>
          <p:nvSpPr>
            <p:cNvPr id="11" name="Round Single Corner Rectangle 10"/>
            <p:cNvSpPr/>
            <p:nvPr/>
          </p:nvSpPr>
          <p:spPr>
            <a:xfrm>
              <a:off x="5380037" y="1287462"/>
              <a:ext cx="914400" cy="1981200"/>
            </a:xfrm>
            <a:prstGeom prst="round1Rect">
              <a:avLst/>
            </a:prstGeom>
            <a:solidFill>
              <a:schemeClr val="accent5">
                <a:lumMod val="7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28894" y="1287462"/>
              <a:ext cx="799290" cy="584775"/>
            </a:xfrm>
            <a:prstGeom prst="rect">
              <a:avLst/>
            </a:prstGeom>
            <a:noFill/>
          </p:spPr>
          <p:txBody>
            <a:bodyPr wrap="square" rtlCol="0">
              <a:spAutoFit/>
            </a:bodyPr>
            <a:lstStyle/>
            <a:p>
              <a:pPr algn="ctr"/>
              <a:r>
                <a:rPr lang="en-US" sz="800">
                  <a:solidFill>
                    <a:schemeClr val="bg1"/>
                  </a:solidFill>
                </a:rPr>
                <a:t>Ingest and explore data, and feature engineering</a:t>
              </a:r>
            </a:p>
          </p:txBody>
        </p:sp>
      </p:grpSp>
      <p:grpSp>
        <p:nvGrpSpPr>
          <p:cNvPr id="15" name="Group 14"/>
          <p:cNvGrpSpPr/>
          <p:nvPr/>
        </p:nvGrpSpPr>
        <p:grpSpPr>
          <a:xfrm>
            <a:off x="6294437" y="1287462"/>
            <a:ext cx="914400" cy="1981200"/>
            <a:chOff x="5380037" y="1287462"/>
            <a:chExt cx="914400" cy="1981200"/>
          </a:xfrm>
        </p:grpSpPr>
        <p:sp>
          <p:nvSpPr>
            <p:cNvPr id="16" name="Round Single Corner Rectangle 15"/>
            <p:cNvSpPr/>
            <p:nvPr/>
          </p:nvSpPr>
          <p:spPr>
            <a:xfrm>
              <a:off x="5380037" y="1287462"/>
              <a:ext cx="914400" cy="1981200"/>
            </a:xfrm>
            <a:prstGeom prst="round1Rect">
              <a:avLst/>
            </a:prstGeom>
            <a:solidFill>
              <a:srgbClr val="00B05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28894" y="1287462"/>
              <a:ext cx="799290" cy="461665"/>
            </a:xfrm>
            <a:prstGeom prst="rect">
              <a:avLst/>
            </a:prstGeom>
            <a:noFill/>
          </p:spPr>
          <p:txBody>
            <a:bodyPr wrap="square" rtlCol="0">
              <a:spAutoFit/>
            </a:bodyPr>
            <a:lstStyle/>
            <a:p>
              <a:pPr algn="ctr"/>
              <a:r>
                <a:rPr lang="en-US" sz="800">
                  <a:solidFill>
                    <a:schemeClr val="bg1"/>
                  </a:solidFill>
                </a:rPr>
                <a:t>Train and Retrain Models</a:t>
              </a:r>
            </a:p>
          </p:txBody>
        </p:sp>
      </p:grpSp>
      <p:grpSp>
        <p:nvGrpSpPr>
          <p:cNvPr id="27" name="Group 26"/>
          <p:cNvGrpSpPr/>
          <p:nvPr/>
        </p:nvGrpSpPr>
        <p:grpSpPr>
          <a:xfrm>
            <a:off x="5151437" y="1287462"/>
            <a:ext cx="2971800" cy="4800600"/>
            <a:chOff x="5151437" y="1287462"/>
            <a:chExt cx="2971800" cy="4800600"/>
          </a:xfrm>
        </p:grpSpPr>
        <p:sp>
          <p:nvSpPr>
            <p:cNvPr id="22" name="Round Single Corner Rectangle 21"/>
            <p:cNvSpPr/>
            <p:nvPr/>
          </p:nvSpPr>
          <p:spPr>
            <a:xfrm>
              <a:off x="7208837" y="1287462"/>
              <a:ext cx="914400" cy="4800600"/>
            </a:xfrm>
            <a:prstGeom prst="round1Rect">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257694" y="1287462"/>
              <a:ext cx="799290" cy="461665"/>
            </a:xfrm>
            <a:prstGeom prst="rect">
              <a:avLst/>
            </a:prstGeom>
            <a:noFill/>
          </p:spPr>
          <p:txBody>
            <a:bodyPr wrap="square" rtlCol="0">
              <a:spAutoFit/>
            </a:bodyPr>
            <a:lstStyle/>
            <a:p>
              <a:pPr algn="ctr"/>
              <a:r>
                <a:rPr lang="en-US" sz="800">
                  <a:solidFill>
                    <a:schemeClr val="bg1"/>
                  </a:solidFill>
                </a:rPr>
                <a:t>Deploy and Consume Models</a:t>
              </a:r>
            </a:p>
          </p:txBody>
        </p:sp>
        <p:sp>
          <p:nvSpPr>
            <p:cNvPr id="26" name="Rectangle 25"/>
            <p:cNvSpPr/>
            <p:nvPr/>
          </p:nvSpPr>
          <p:spPr>
            <a:xfrm>
              <a:off x="5151437" y="4716462"/>
              <a:ext cx="2057400" cy="1371600"/>
            </a:xfrm>
            <a:prstGeom prst="rect">
              <a:avLst/>
            </a:prstGeom>
            <a:solidFill>
              <a:srgbClr val="7030A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8123237" y="220662"/>
            <a:ext cx="2286000" cy="4495800"/>
            <a:chOff x="8123237" y="220662"/>
            <a:chExt cx="2286000" cy="4495800"/>
          </a:xfrm>
        </p:grpSpPr>
        <p:sp>
          <p:nvSpPr>
            <p:cNvPr id="28" name="Round Single Corner Rectangle 27"/>
            <p:cNvSpPr/>
            <p:nvPr/>
          </p:nvSpPr>
          <p:spPr>
            <a:xfrm>
              <a:off x="8123237" y="220662"/>
              <a:ext cx="2286000" cy="4495800"/>
            </a:xfrm>
            <a:prstGeom prst="round1Rect">
              <a:avLst/>
            </a:prstGeom>
            <a:solidFill>
              <a:srgbClr val="FF000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9266237" y="4106862"/>
              <a:ext cx="1066800" cy="553998"/>
            </a:xfrm>
            <a:prstGeom prst="rect">
              <a:avLst/>
            </a:prstGeom>
            <a:noFill/>
          </p:spPr>
          <p:txBody>
            <a:bodyPr wrap="square" rtlCol="0">
              <a:spAutoFit/>
            </a:bodyPr>
            <a:lstStyle/>
            <a:p>
              <a:r>
                <a:rPr lang="en-US" sz="1000">
                  <a:solidFill>
                    <a:schemeClr val="bg1"/>
                  </a:solidFill>
                </a:rPr>
                <a:t>Post-deployment Activities</a:t>
              </a:r>
            </a:p>
          </p:txBody>
        </p:sp>
      </p:grpSp>
    </p:spTree>
    <p:extLst>
      <p:ext uri="{BB962C8B-B14F-4D97-AF65-F5344CB8AC3E}">
        <p14:creationId xmlns:p14="http://schemas.microsoft.com/office/powerpoint/2010/main" val="1174157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arn(inVertic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arn(inVertical)">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0"/>
          <p:cNvSpPr>
            <a:spLocks noEditPoints="1"/>
          </p:cNvSpPr>
          <p:nvPr/>
        </p:nvSpPr>
        <p:spPr bwMode="auto">
          <a:xfrm flipH="1">
            <a:off x="7927505" y="-452446"/>
            <a:ext cx="2512569" cy="2022445"/>
          </a:xfrm>
          <a:custGeom>
            <a:avLst/>
            <a:gdLst>
              <a:gd name="T0" fmla="*/ 370 w 7958"/>
              <a:gd name="T1" fmla="*/ 169 h 7290"/>
              <a:gd name="T2" fmla="*/ 373 w 7958"/>
              <a:gd name="T3" fmla="*/ 275 h 7290"/>
              <a:gd name="T4" fmla="*/ 370 w 7958"/>
              <a:gd name="T5" fmla="*/ 644 h 7290"/>
              <a:gd name="T6" fmla="*/ 373 w 7958"/>
              <a:gd name="T7" fmla="*/ 750 h 7290"/>
              <a:gd name="T8" fmla="*/ 370 w 7958"/>
              <a:gd name="T9" fmla="*/ 1119 h 7290"/>
              <a:gd name="T10" fmla="*/ 373 w 7958"/>
              <a:gd name="T11" fmla="*/ 1225 h 7290"/>
              <a:gd name="T12" fmla="*/ 370 w 7958"/>
              <a:gd name="T13" fmla="*/ 1594 h 7290"/>
              <a:gd name="T14" fmla="*/ 373 w 7958"/>
              <a:gd name="T15" fmla="*/ 1700 h 7290"/>
              <a:gd name="T16" fmla="*/ 370 w 7958"/>
              <a:gd name="T17" fmla="*/ 2069 h 7290"/>
              <a:gd name="T18" fmla="*/ 373 w 7958"/>
              <a:gd name="T19" fmla="*/ 2175 h 7290"/>
              <a:gd name="T20" fmla="*/ 370 w 7958"/>
              <a:gd name="T21" fmla="*/ 2544 h 7290"/>
              <a:gd name="T22" fmla="*/ 373 w 7958"/>
              <a:gd name="T23" fmla="*/ 2650 h 7290"/>
              <a:gd name="T24" fmla="*/ 370 w 7958"/>
              <a:gd name="T25" fmla="*/ 3019 h 7290"/>
              <a:gd name="T26" fmla="*/ 373 w 7958"/>
              <a:gd name="T27" fmla="*/ 3125 h 7290"/>
              <a:gd name="T28" fmla="*/ 370 w 7958"/>
              <a:gd name="T29" fmla="*/ 3494 h 7290"/>
              <a:gd name="T30" fmla="*/ 373 w 7958"/>
              <a:gd name="T31" fmla="*/ 3600 h 7290"/>
              <a:gd name="T32" fmla="*/ 419 w 7958"/>
              <a:gd name="T33" fmla="*/ 4030 h 7290"/>
              <a:gd name="T34" fmla="*/ 0 w 7958"/>
              <a:gd name="T35" fmla="*/ 4228 h 7290"/>
              <a:gd name="T36" fmla="*/ 419 w 7958"/>
              <a:gd name="T37" fmla="*/ 4505 h 7290"/>
              <a:gd name="T38" fmla="*/ 0 w 7958"/>
              <a:gd name="T39" fmla="*/ 4703 h 7290"/>
              <a:gd name="T40" fmla="*/ 419 w 7958"/>
              <a:gd name="T41" fmla="*/ 4980 h 7290"/>
              <a:gd name="T42" fmla="*/ 0 w 7958"/>
              <a:gd name="T43" fmla="*/ 5178 h 7290"/>
              <a:gd name="T44" fmla="*/ 419 w 7958"/>
              <a:gd name="T45" fmla="*/ 5455 h 7290"/>
              <a:gd name="T46" fmla="*/ 0 w 7958"/>
              <a:gd name="T47" fmla="*/ 5653 h 7290"/>
              <a:gd name="T48" fmla="*/ 419 w 7958"/>
              <a:gd name="T49" fmla="*/ 5930 h 7290"/>
              <a:gd name="T50" fmla="*/ 0 w 7958"/>
              <a:gd name="T51" fmla="*/ 6128 h 7290"/>
              <a:gd name="T52" fmla="*/ 427 w 7958"/>
              <a:gd name="T53" fmla="*/ 6387 h 7290"/>
              <a:gd name="T54" fmla="*/ 91 w 7958"/>
              <a:gd name="T55" fmla="*/ 6703 h 7290"/>
              <a:gd name="T56" fmla="*/ 602 w 7958"/>
              <a:gd name="T57" fmla="*/ 6711 h 7290"/>
              <a:gd name="T58" fmla="*/ 647 w 7958"/>
              <a:gd name="T59" fmla="*/ 7015 h 7290"/>
              <a:gd name="T60" fmla="*/ 854 w 7958"/>
              <a:gd name="T61" fmla="*/ 7069 h 7290"/>
              <a:gd name="T62" fmla="*/ 1130 w 7958"/>
              <a:gd name="T63" fmla="*/ 7085 h 7290"/>
              <a:gd name="T64" fmla="*/ 1344 w 7958"/>
              <a:gd name="T65" fmla="*/ 7080 h 7290"/>
              <a:gd name="T66" fmla="*/ 1604 w 7958"/>
              <a:gd name="T67" fmla="*/ 7085 h 7290"/>
              <a:gd name="T68" fmla="*/ 1819 w 7958"/>
              <a:gd name="T69" fmla="*/ 7079 h 7290"/>
              <a:gd name="T70" fmla="*/ 2080 w 7958"/>
              <a:gd name="T71" fmla="*/ 7085 h 7290"/>
              <a:gd name="T72" fmla="*/ 2294 w 7958"/>
              <a:gd name="T73" fmla="*/ 7079 h 7290"/>
              <a:gd name="T74" fmla="*/ 2554 w 7958"/>
              <a:gd name="T75" fmla="*/ 7085 h 7290"/>
              <a:gd name="T76" fmla="*/ 2769 w 7958"/>
              <a:gd name="T77" fmla="*/ 7079 h 7290"/>
              <a:gd name="T78" fmla="*/ 3029 w 7958"/>
              <a:gd name="T79" fmla="*/ 7084 h 7290"/>
              <a:gd name="T80" fmla="*/ 3244 w 7958"/>
              <a:gd name="T81" fmla="*/ 7079 h 7290"/>
              <a:gd name="T82" fmla="*/ 3524 w 7958"/>
              <a:gd name="T83" fmla="*/ 7091 h 7290"/>
              <a:gd name="T84" fmla="*/ 3727 w 7958"/>
              <a:gd name="T85" fmla="*/ 7023 h 7290"/>
              <a:gd name="T86" fmla="*/ 3968 w 7958"/>
              <a:gd name="T87" fmla="*/ 6865 h 7290"/>
              <a:gd name="T88" fmla="*/ 4122 w 7958"/>
              <a:gd name="T89" fmla="*/ 6716 h 7290"/>
              <a:gd name="T90" fmla="*/ 4344 w 7958"/>
              <a:gd name="T91" fmla="*/ 6546 h 7290"/>
              <a:gd name="T92" fmla="*/ 4523 w 7958"/>
              <a:gd name="T93" fmla="*/ 6428 h 7290"/>
              <a:gd name="T94" fmla="*/ 4713 w 7958"/>
              <a:gd name="T95" fmla="*/ 6097 h 7290"/>
              <a:gd name="T96" fmla="*/ 5204 w 7958"/>
              <a:gd name="T97" fmla="*/ 6307 h 7290"/>
              <a:gd name="T98" fmla="*/ 5219 w 7958"/>
              <a:gd name="T99" fmla="*/ 5930 h 7290"/>
              <a:gd name="T100" fmla="*/ 5611 w 7958"/>
              <a:gd name="T101" fmla="*/ 6235 h 7290"/>
              <a:gd name="T102" fmla="*/ 5717 w 7958"/>
              <a:gd name="T103" fmla="*/ 6229 h 7290"/>
              <a:gd name="T104" fmla="*/ 6076 w 7958"/>
              <a:gd name="T105" fmla="*/ 6233 h 7290"/>
              <a:gd name="T106" fmla="*/ 6181 w 7958"/>
              <a:gd name="T107" fmla="*/ 6246 h 7290"/>
              <a:gd name="T108" fmla="*/ 6516 w 7958"/>
              <a:gd name="T109" fmla="*/ 6312 h 7290"/>
              <a:gd name="T110" fmla="*/ 6617 w 7958"/>
              <a:gd name="T111" fmla="*/ 6344 h 7290"/>
              <a:gd name="T112" fmla="*/ 6902 w 7958"/>
              <a:gd name="T113" fmla="*/ 6506 h 7290"/>
              <a:gd name="T114" fmla="*/ 7353 w 7958"/>
              <a:gd name="T115" fmla="*/ 6523 h 7290"/>
              <a:gd name="T116" fmla="*/ 7280 w 7958"/>
              <a:gd name="T117" fmla="*/ 6730 h 7290"/>
              <a:gd name="T118" fmla="*/ 7721 w 7958"/>
              <a:gd name="T119" fmla="*/ 6827 h 7290"/>
              <a:gd name="T120" fmla="*/ 7632 w 7958"/>
              <a:gd name="T121" fmla="*/ 7034 h 7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58" h="7290">
                <a:moveTo>
                  <a:pt x="7" y="71"/>
                </a:moveTo>
                <a:cubicBezTo>
                  <a:pt x="7" y="0"/>
                  <a:pt x="7" y="0"/>
                  <a:pt x="7" y="0"/>
                </a:cubicBezTo>
                <a:cubicBezTo>
                  <a:pt x="419" y="0"/>
                  <a:pt x="419" y="0"/>
                  <a:pt x="419" y="0"/>
                </a:cubicBezTo>
                <a:cubicBezTo>
                  <a:pt x="419" y="71"/>
                  <a:pt x="419" y="71"/>
                  <a:pt x="419" y="71"/>
                </a:cubicBezTo>
                <a:lnTo>
                  <a:pt x="7" y="71"/>
                </a:lnTo>
                <a:close/>
                <a:moveTo>
                  <a:pt x="0" y="268"/>
                </a:moveTo>
                <a:cubicBezTo>
                  <a:pt x="0" y="225"/>
                  <a:pt x="18" y="192"/>
                  <a:pt x="53" y="168"/>
                </a:cubicBezTo>
                <a:cubicBezTo>
                  <a:pt x="88" y="144"/>
                  <a:pt x="138" y="132"/>
                  <a:pt x="205" y="132"/>
                </a:cubicBezTo>
                <a:cubicBezTo>
                  <a:pt x="278" y="132"/>
                  <a:pt x="333" y="144"/>
                  <a:pt x="370" y="169"/>
                </a:cubicBezTo>
                <a:cubicBezTo>
                  <a:pt x="407" y="195"/>
                  <a:pt x="426" y="231"/>
                  <a:pt x="426" y="278"/>
                </a:cubicBezTo>
                <a:cubicBezTo>
                  <a:pt x="426" y="369"/>
                  <a:pt x="356" y="414"/>
                  <a:pt x="215" y="414"/>
                </a:cubicBezTo>
                <a:cubicBezTo>
                  <a:pt x="145" y="414"/>
                  <a:pt x="92" y="401"/>
                  <a:pt x="55" y="376"/>
                </a:cubicBezTo>
                <a:cubicBezTo>
                  <a:pt x="18" y="350"/>
                  <a:pt x="0" y="314"/>
                  <a:pt x="0" y="268"/>
                </a:cubicBezTo>
                <a:close/>
                <a:moveTo>
                  <a:pt x="373" y="275"/>
                </a:moveTo>
                <a:cubicBezTo>
                  <a:pt x="373" y="225"/>
                  <a:pt x="318" y="200"/>
                  <a:pt x="208" y="200"/>
                </a:cubicBezTo>
                <a:cubicBezTo>
                  <a:pt x="105" y="200"/>
                  <a:pt x="53" y="224"/>
                  <a:pt x="53" y="274"/>
                </a:cubicBezTo>
                <a:cubicBezTo>
                  <a:pt x="53" y="322"/>
                  <a:pt x="105" y="346"/>
                  <a:pt x="210" y="346"/>
                </a:cubicBezTo>
                <a:cubicBezTo>
                  <a:pt x="319" y="346"/>
                  <a:pt x="373" y="322"/>
                  <a:pt x="373" y="275"/>
                </a:cubicBezTo>
                <a:close/>
                <a:moveTo>
                  <a:pt x="7" y="546"/>
                </a:moveTo>
                <a:cubicBezTo>
                  <a:pt x="7" y="475"/>
                  <a:pt x="7" y="475"/>
                  <a:pt x="7" y="475"/>
                </a:cubicBezTo>
                <a:cubicBezTo>
                  <a:pt x="419" y="475"/>
                  <a:pt x="419" y="475"/>
                  <a:pt x="419" y="475"/>
                </a:cubicBezTo>
                <a:cubicBezTo>
                  <a:pt x="419" y="546"/>
                  <a:pt x="419" y="546"/>
                  <a:pt x="419" y="546"/>
                </a:cubicBezTo>
                <a:lnTo>
                  <a:pt x="7" y="546"/>
                </a:lnTo>
                <a:close/>
                <a:moveTo>
                  <a:pt x="0" y="743"/>
                </a:moveTo>
                <a:cubicBezTo>
                  <a:pt x="0" y="700"/>
                  <a:pt x="18" y="667"/>
                  <a:pt x="53" y="643"/>
                </a:cubicBezTo>
                <a:cubicBezTo>
                  <a:pt x="88" y="619"/>
                  <a:pt x="138" y="607"/>
                  <a:pt x="205" y="607"/>
                </a:cubicBezTo>
                <a:cubicBezTo>
                  <a:pt x="278" y="607"/>
                  <a:pt x="333" y="619"/>
                  <a:pt x="370" y="644"/>
                </a:cubicBezTo>
                <a:cubicBezTo>
                  <a:pt x="407" y="670"/>
                  <a:pt x="426" y="706"/>
                  <a:pt x="426" y="753"/>
                </a:cubicBezTo>
                <a:cubicBezTo>
                  <a:pt x="426" y="844"/>
                  <a:pt x="356" y="889"/>
                  <a:pt x="215" y="889"/>
                </a:cubicBezTo>
                <a:cubicBezTo>
                  <a:pt x="145" y="889"/>
                  <a:pt x="92" y="876"/>
                  <a:pt x="55" y="851"/>
                </a:cubicBezTo>
                <a:cubicBezTo>
                  <a:pt x="18" y="825"/>
                  <a:pt x="0" y="789"/>
                  <a:pt x="0" y="743"/>
                </a:cubicBezTo>
                <a:close/>
                <a:moveTo>
                  <a:pt x="373" y="750"/>
                </a:moveTo>
                <a:cubicBezTo>
                  <a:pt x="373" y="700"/>
                  <a:pt x="318" y="675"/>
                  <a:pt x="208" y="675"/>
                </a:cubicBezTo>
                <a:cubicBezTo>
                  <a:pt x="105" y="675"/>
                  <a:pt x="53" y="699"/>
                  <a:pt x="53" y="749"/>
                </a:cubicBezTo>
                <a:cubicBezTo>
                  <a:pt x="53" y="797"/>
                  <a:pt x="105" y="821"/>
                  <a:pt x="210" y="821"/>
                </a:cubicBezTo>
                <a:cubicBezTo>
                  <a:pt x="319" y="821"/>
                  <a:pt x="373" y="797"/>
                  <a:pt x="373" y="750"/>
                </a:cubicBezTo>
                <a:close/>
                <a:moveTo>
                  <a:pt x="7" y="1021"/>
                </a:moveTo>
                <a:cubicBezTo>
                  <a:pt x="7" y="950"/>
                  <a:pt x="7" y="950"/>
                  <a:pt x="7" y="950"/>
                </a:cubicBezTo>
                <a:cubicBezTo>
                  <a:pt x="419" y="950"/>
                  <a:pt x="419" y="950"/>
                  <a:pt x="419" y="950"/>
                </a:cubicBezTo>
                <a:cubicBezTo>
                  <a:pt x="419" y="1021"/>
                  <a:pt x="419" y="1021"/>
                  <a:pt x="419" y="1021"/>
                </a:cubicBezTo>
                <a:lnTo>
                  <a:pt x="7" y="1021"/>
                </a:lnTo>
                <a:close/>
                <a:moveTo>
                  <a:pt x="0" y="1218"/>
                </a:moveTo>
                <a:cubicBezTo>
                  <a:pt x="0" y="1175"/>
                  <a:pt x="18" y="1142"/>
                  <a:pt x="53" y="1118"/>
                </a:cubicBezTo>
                <a:cubicBezTo>
                  <a:pt x="88" y="1094"/>
                  <a:pt x="138" y="1082"/>
                  <a:pt x="205" y="1082"/>
                </a:cubicBezTo>
                <a:cubicBezTo>
                  <a:pt x="278" y="1082"/>
                  <a:pt x="333" y="1094"/>
                  <a:pt x="370" y="1119"/>
                </a:cubicBezTo>
                <a:cubicBezTo>
                  <a:pt x="407" y="1144"/>
                  <a:pt x="426" y="1181"/>
                  <a:pt x="426" y="1228"/>
                </a:cubicBezTo>
                <a:cubicBezTo>
                  <a:pt x="426" y="1319"/>
                  <a:pt x="356" y="1364"/>
                  <a:pt x="215" y="1364"/>
                </a:cubicBezTo>
                <a:cubicBezTo>
                  <a:pt x="145" y="1364"/>
                  <a:pt x="92" y="1351"/>
                  <a:pt x="55" y="1326"/>
                </a:cubicBezTo>
                <a:cubicBezTo>
                  <a:pt x="18" y="1300"/>
                  <a:pt x="0" y="1264"/>
                  <a:pt x="0" y="1218"/>
                </a:cubicBezTo>
                <a:close/>
                <a:moveTo>
                  <a:pt x="373" y="1225"/>
                </a:moveTo>
                <a:cubicBezTo>
                  <a:pt x="373" y="1175"/>
                  <a:pt x="318" y="1150"/>
                  <a:pt x="208" y="1150"/>
                </a:cubicBezTo>
                <a:cubicBezTo>
                  <a:pt x="105" y="1150"/>
                  <a:pt x="53" y="1174"/>
                  <a:pt x="53" y="1223"/>
                </a:cubicBezTo>
                <a:cubicBezTo>
                  <a:pt x="53" y="1272"/>
                  <a:pt x="105" y="1296"/>
                  <a:pt x="210" y="1296"/>
                </a:cubicBezTo>
                <a:cubicBezTo>
                  <a:pt x="319" y="1296"/>
                  <a:pt x="373" y="1272"/>
                  <a:pt x="373" y="1225"/>
                </a:cubicBezTo>
                <a:close/>
                <a:moveTo>
                  <a:pt x="7" y="1495"/>
                </a:moveTo>
                <a:cubicBezTo>
                  <a:pt x="7" y="1425"/>
                  <a:pt x="7" y="1425"/>
                  <a:pt x="7" y="1425"/>
                </a:cubicBezTo>
                <a:cubicBezTo>
                  <a:pt x="419" y="1425"/>
                  <a:pt x="419" y="1425"/>
                  <a:pt x="419" y="1425"/>
                </a:cubicBezTo>
                <a:cubicBezTo>
                  <a:pt x="419" y="1495"/>
                  <a:pt x="419" y="1495"/>
                  <a:pt x="419" y="1495"/>
                </a:cubicBezTo>
                <a:lnTo>
                  <a:pt x="7" y="1495"/>
                </a:lnTo>
                <a:close/>
                <a:moveTo>
                  <a:pt x="0" y="1693"/>
                </a:moveTo>
                <a:cubicBezTo>
                  <a:pt x="0" y="1650"/>
                  <a:pt x="18" y="1617"/>
                  <a:pt x="53" y="1593"/>
                </a:cubicBezTo>
                <a:cubicBezTo>
                  <a:pt x="88" y="1569"/>
                  <a:pt x="138" y="1557"/>
                  <a:pt x="205" y="1557"/>
                </a:cubicBezTo>
                <a:cubicBezTo>
                  <a:pt x="278" y="1557"/>
                  <a:pt x="333" y="1569"/>
                  <a:pt x="370" y="1594"/>
                </a:cubicBezTo>
                <a:cubicBezTo>
                  <a:pt x="407" y="1620"/>
                  <a:pt x="426" y="1656"/>
                  <a:pt x="426" y="1703"/>
                </a:cubicBezTo>
                <a:cubicBezTo>
                  <a:pt x="426" y="1794"/>
                  <a:pt x="356" y="1839"/>
                  <a:pt x="215" y="1839"/>
                </a:cubicBezTo>
                <a:cubicBezTo>
                  <a:pt x="145" y="1839"/>
                  <a:pt x="92" y="1826"/>
                  <a:pt x="55" y="1801"/>
                </a:cubicBezTo>
                <a:cubicBezTo>
                  <a:pt x="18" y="1775"/>
                  <a:pt x="0" y="1739"/>
                  <a:pt x="0" y="1693"/>
                </a:cubicBezTo>
                <a:close/>
                <a:moveTo>
                  <a:pt x="373" y="1700"/>
                </a:moveTo>
                <a:cubicBezTo>
                  <a:pt x="373" y="1650"/>
                  <a:pt x="318" y="1625"/>
                  <a:pt x="208" y="1625"/>
                </a:cubicBezTo>
                <a:cubicBezTo>
                  <a:pt x="105" y="1625"/>
                  <a:pt x="53" y="1649"/>
                  <a:pt x="53" y="1699"/>
                </a:cubicBezTo>
                <a:cubicBezTo>
                  <a:pt x="53" y="1747"/>
                  <a:pt x="105" y="1771"/>
                  <a:pt x="210" y="1771"/>
                </a:cubicBezTo>
                <a:cubicBezTo>
                  <a:pt x="319" y="1771"/>
                  <a:pt x="373" y="1747"/>
                  <a:pt x="373" y="1700"/>
                </a:cubicBezTo>
                <a:close/>
                <a:moveTo>
                  <a:pt x="7" y="1970"/>
                </a:moveTo>
                <a:cubicBezTo>
                  <a:pt x="7" y="1900"/>
                  <a:pt x="7" y="1900"/>
                  <a:pt x="7" y="1900"/>
                </a:cubicBezTo>
                <a:cubicBezTo>
                  <a:pt x="419" y="1900"/>
                  <a:pt x="419" y="1900"/>
                  <a:pt x="419" y="1900"/>
                </a:cubicBezTo>
                <a:cubicBezTo>
                  <a:pt x="419" y="1970"/>
                  <a:pt x="419" y="1970"/>
                  <a:pt x="419" y="1970"/>
                </a:cubicBezTo>
                <a:lnTo>
                  <a:pt x="7" y="1970"/>
                </a:lnTo>
                <a:close/>
                <a:moveTo>
                  <a:pt x="0" y="2168"/>
                </a:moveTo>
                <a:cubicBezTo>
                  <a:pt x="0" y="2125"/>
                  <a:pt x="18" y="2092"/>
                  <a:pt x="53" y="2068"/>
                </a:cubicBezTo>
                <a:cubicBezTo>
                  <a:pt x="88" y="2043"/>
                  <a:pt x="138" y="2031"/>
                  <a:pt x="205" y="2031"/>
                </a:cubicBezTo>
                <a:cubicBezTo>
                  <a:pt x="278" y="2031"/>
                  <a:pt x="333" y="2044"/>
                  <a:pt x="370" y="2069"/>
                </a:cubicBezTo>
                <a:cubicBezTo>
                  <a:pt x="407" y="2094"/>
                  <a:pt x="426" y="2130"/>
                  <a:pt x="426" y="2178"/>
                </a:cubicBezTo>
                <a:cubicBezTo>
                  <a:pt x="426" y="2268"/>
                  <a:pt x="356" y="2314"/>
                  <a:pt x="215" y="2314"/>
                </a:cubicBezTo>
                <a:cubicBezTo>
                  <a:pt x="145" y="2314"/>
                  <a:pt x="92" y="2301"/>
                  <a:pt x="55" y="2275"/>
                </a:cubicBezTo>
                <a:cubicBezTo>
                  <a:pt x="18" y="2250"/>
                  <a:pt x="0" y="2214"/>
                  <a:pt x="0" y="2168"/>
                </a:cubicBezTo>
                <a:close/>
                <a:moveTo>
                  <a:pt x="373" y="2175"/>
                </a:moveTo>
                <a:cubicBezTo>
                  <a:pt x="373" y="2125"/>
                  <a:pt x="318" y="2100"/>
                  <a:pt x="208" y="2100"/>
                </a:cubicBezTo>
                <a:cubicBezTo>
                  <a:pt x="105" y="2100"/>
                  <a:pt x="53" y="2124"/>
                  <a:pt x="53" y="2173"/>
                </a:cubicBezTo>
                <a:cubicBezTo>
                  <a:pt x="53" y="2221"/>
                  <a:pt x="105" y="2246"/>
                  <a:pt x="210" y="2246"/>
                </a:cubicBezTo>
                <a:cubicBezTo>
                  <a:pt x="319" y="2246"/>
                  <a:pt x="373" y="2222"/>
                  <a:pt x="373" y="2175"/>
                </a:cubicBezTo>
                <a:close/>
                <a:moveTo>
                  <a:pt x="7" y="2445"/>
                </a:moveTo>
                <a:cubicBezTo>
                  <a:pt x="7" y="2375"/>
                  <a:pt x="7" y="2375"/>
                  <a:pt x="7" y="2375"/>
                </a:cubicBezTo>
                <a:cubicBezTo>
                  <a:pt x="419" y="2375"/>
                  <a:pt x="419" y="2375"/>
                  <a:pt x="419" y="2375"/>
                </a:cubicBezTo>
                <a:cubicBezTo>
                  <a:pt x="419" y="2445"/>
                  <a:pt x="419" y="2445"/>
                  <a:pt x="419" y="2445"/>
                </a:cubicBezTo>
                <a:lnTo>
                  <a:pt x="7" y="2445"/>
                </a:lnTo>
                <a:close/>
                <a:moveTo>
                  <a:pt x="0" y="2643"/>
                </a:moveTo>
                <a:cubicBezTo>
                  <a:pt x="0" y="2600"/>
                  <a:pt x="18" y="2567"/>
                  <a:pt x="53" y="2543"/>
                </a:cubicBezTo>
                <a:cubicBezTo>
                  <a:pt x="88" y="2519"/>
                  <a:pt x="138" y="2507"/>
                  <a:pt x="205" y="2507"/>
                </a:cubicBezTo>
                <a:cubicBezTo>
                  <a:pt x="278" y="2507"/>
                  <a:pt x="333" y="2519"/>
                  <a:pt x="370" y="2544"/>
                </a:cubicBezTo>
                <a:cubicBezTo>
                  <a:pt x="407" y="2570"/>
                  <a:pt x="426" y="2606"/>
                  <a:pt x="426" y="2653"/>
                </a:cubicBezTo>
                <a:cubicBezTo>
                  <a:pt x="426" y="2744"/>
                  <a:pt x="356" y="2789"/>
                  <a:pt x="215" y="2789"/>
                </a:cubicBezTo>
                <a:cubicBezTo>
                  <a:pt x="145" y="2789"/>
                  <a:pt x="92" y="2776"/>
                  <a:pt x="55" y="2751"/>
                </a:cubicBezTo>
                <a:cubicBezTo>
                  <a:pt x="18" y="2725"/>
                  <a:pt x="0" y="2689"/>
                  <a:pt x="0" y="2643"/>
                </a:cubicBezTo>
                <a:close/>
                <a:moveTo>
                  <a:pt x="373" y="2650"/>
                </a:moveTo>
                <a:cubicBezTo>
                  <a:pt x="373" y="2600"/>
                  <a:pt x="318" y="2575"/>
                  <a:pt x="208" y="2575"/>
                </a:cubicBezTo>
                <a:cubicBezTo>
                  <a:pt x="105" y="2575"/>
                  <a:pt x="53" y="2599"/>
                  <a:pt x="53" y="2648"/>
                </a:cubicBezTo>
                <a:cubicBezTo>
                  <a:pt x="53" y="2697"/>
                  <a:pt x="105" y="2721"/>
                  <a:pt x="210" y="2721"/>
                </a:cubicBezTo>
                <a:cubicBezTo>
                  <a:pt x="319" y="2721"/>
                  <a:pt x="373" y="2697"/>
                  <a:pt x="373" y="2650"/>
                </a:cubicBezTo>
                <a:close/>
                <a:moveTo>
                  <a:pt x="7" y="2920"/>
                </a:moveTo>
                <a:cubicBezTo>
                  <a:pt x="7" y="2850"/>
                  <a:pt x="7" y="2850"/>
                  <a:pt x="7" y="2850"/>
                </a:cubicBezTo>
                <a:cubicBezTo>
                  <a:pt x="419" y="2850"/>
                  <a:pt x="419" y="2850"/>
                  <a:pt x="419" y="2850"/>
                </a:cubicBezTo>
                <a:cubicBezTo>
                  <a:pt x="419" y="2920"/>
                  <a:pt x="419" y="2920"/>
                  <a:pt x="419" y="2920"/>
                </a:cubicBezTo>
                <a:lnTo>
                  <a:pt x="7" y="2920"/>
                </a:lnTo>
                <a:close/>
                <a:moveTo>
                  <a:pt x="0" y="3118"/>
                </a:moveTo>
                <a:cubicBezTo>
                  <a:pt x="0" y="3075"/>
                  <a:pt x="18" y="3042"/>
                  <a:pt x="53" y="3018"/>
                </a:cubicBezTo>
                <a:cubicBezTo>
                  <a:pt x="88" y="2994"/>
                  <a:pt x="138" y="2981"/>
                  <a:pt x="205" y="2981"/>
                </a:cubicBezTo>
                <a:cubicBezTo>
                  <a:pt x="278" y="2981"/>
                  <a:pt x="333" y="2994"/>
                  <a:pt x="370" y="3019"/>
                </a:cubicBezTo>
                <a:cubicBezTo>
                  <a:pt x="407" y="3044"/>
                  <a:pt x="426" y="3080"/>
                  <a:pt x="426" y="3128"/>
                </a:cubicBezTo>
                <a:cubicBezTo>
                  <a:pt x="426" y="3218"/>
                  <a:pt x="356" y="3264"/>
                  <a:pt x="215" y="3264"/>
                </a:cubicBezTo>
                <a:cubicBezTo>
                  <a:pt x="145" y="3264"/>
                  <a:pt x="92" y="3251"/>
                  <a:pt x="55" y="3225"/>
                </a:cubicBezTo>
                <a:cubicBezTo>
                  <a:pt x="18" y="3200"/>
                  <a:pt x="0" y="3164"/>
                  <a:pt x="0" y="3118"/>
                </a:cubicBezTo>
                <a:close/>
                <a:moveTo>
                  <a:pt x="373" y="3125"/>
                </a:moveTo>
                <a:cubicBezTo>
                  <a:pt x="373" y="3075"/>
                  <a:pt x="318" y="3050"/>
                  <a:pt x="208" y="3050"/>
                </a:cubicBezTo>
                <a:cubicBezTo>
                  <a:pt x="105" y="3050"/>
                  <a:pt x="53" y="3074"/>
                  <a:pt x="53" y="3123"/>
                </a:cubicBezTo>
                <a:cubicBezTo>
                  <a:pt x="53" y="3171"/>
                  <a:pt x="105" y="3196"/>
                  <a:pt x="210" y="3196"/>
                </a:cubicBezTo>
                <a:cubicBezTo>
                  <a:pt x="319" y="3196"/>
                  <a:pt x="373" y="3172"/>
                  <a:pt x="373" y="3125"/>
                </a:cubicBezTo>
                <a:close/>
                <a:moveTo>
                  <a:pt x="7" y="3395"/>
                </a:moveTo>
                <a:cubicBezTo>
                  <a:pt x="7" y="3325"/>
                  <a:pt x="7" y="3325"/>
                  <a:pt x="7" y="3325"/>
                </a:cubicBezTo>
                <a:cubicBezTo>
                  <a:pt x="419" y="3325"/>
                  <a:pt x="419" y="3325"/>
                  <a:pt x="419" y="3325"/>
                </a:cubicBezTo>
                <a:cubicBezTo>
                  <a:pt x="419" y="3395"/>
                  <a:pt x="419" y="3395"/>
                  <a:pt x="419" y="3395"/>
                </a:cubicBezTo>
                <a:lnTo>
                  <a:pt x="7" y="3395"/>
                </a:lnTo>
                <a:close/>
                <a:moveTo>
                  <a:pt x="0" y="3593"/>
                </a:moveTo>
                <a:cubicBezTo>
                  <a:pt x="0" y="3550"/>
                  <a:pt x="18" y="3517"/>
                  <a:pt x="53" y="3493"/>
                </a:cubicBezTo>
                <a:cubicBezTo>
                  <a:pt x="88" y="3469"/>
                  <a:pt x="138" y="3457"/>
                  <a:pt x="205" y="3457"/>
                </a:cubicBezTo>
                <a:cubicBezTo>
                  <a:pt x="278" y="3457"/>
                  <a:pt x="333" y="3469"/>
                  <a:pt x="370" y="3494"/>
                </a:cubicBezTo>
                <a:cubicBezTo>
                  <a:pt x="407" y="3519"/>
                  <a:pt x="426" y="3556"/>
                  <a:pt x="426" y="3603"/>
                </a:cubicBezTo>
                <a:cubicBezTo>
                  <a:pt x="426" y="3694"/>
                  <a:pt x="356" y="3739"/>
                  <a:pt x="215" y="3739"/>
                </a:cubicBezTo>
                <a:cubicBezTo>
                  <a:pt x="145" y="3739"/>
                  <a:pt x="92" y="3726"/>
                  <a:pt x="55" y="3701"/>
                </a:cubicBezTo>
                <a:cubicBezTo>
                  <a:pt x="18" y="3675"/>
                  <a:pt x="0" y="3639"/>
                  <a:pt x="0" y="3593"/>
                </a:cubicBezTo>
                <a:close/>
                <a:moveTo>
                  <a:pt x="373" y="3600"/>
                </a:moveTo>
                <a:cubicBezTo>
                  <a:pt x="373" y="3550"/>
                  <a:pt x="318" y="3525"/>
                  <a:pt x="208" y="3525"/>
                </a:cubicBezTo>
                <a:cubicBezTo>
                  <a:pt x="105" y="3525"/>
                  <a:pt x="53" y="3549"/>
                  <a:pt x="53" y="3598"/>
                </a:cubicBezTo>
                <a:cubicBezTo>
                  <a:pt x="53" y="3647"/>
                  <a:pt x="105" y="3671"/>
                  <a:pt x="210" y="3671"/>
                </a:cubicBezTo>
                <a:cubicBezTo>
                  <a:pt x="319" y="3671"/>
                  <a:pt x="373" y="3647"/>
                  <a:pt x="373" y="3600"/>
                </a:cubicBezTo>
                <a:close/>
                <a:moveTo>
                  <a:pt x="7" y="3870"/>
                </a:moveTo>
                <a:cubicBezTo>
                  <a:pt x="7" y="3800"/>
                  <a:pt x="7" y="3800"/>
                  <a:pt x="7" y="3800"/>
                </a:cubicBezTo>
                <a:cubicBezTo>
                  <a:pt x="419" y="3800"/>
                  <a:pt x="419" y="3800"/>
                  <a:pt x="419" y="3800"/>
                </a:cubicBezTo>
                <a:cubicBezTo>
                  <a:pt x="419" y="3870"/>
                  <a:pt x="419" y="3870"/>
                  <a:pt x="419" y="3870"/>
                </a:cubicBezTo>
                <a:lnTo>
                  <a:pt x="7" y="3870"/>
                </a:lnTo>
                <a:close/>
                <a:moveTo>
                  <a:pt x="7" y="4030"/>
                </a:moveTo>
                <a:cubicBezTo>
                  <a:pt x="7" y="3960"/>
                  <a:pt x="7" y="3960"/>
                  <a:pt x="7" y="3960"/>
                </a:cubicBezTo>
                <a:cubicBezTo>
                  <a:pt x="419" y="3960"/>
                  <a:pt x="419" y="3960"/>
                  <a:pt x="419" y="3960"/>
                </a:cubicBezTo>
                <a:cubicBezTo>
                  <a:pt x="419" y="4030"/>
                  <a:pt x="419" y="4030"/>
                  <a:pt x="419" y="4030"/>
                </a:cubicBezTo>
                <a:lnTo>
                  <a:pt x="7" y="4030"/>
                </a:lnTo>
                <a:close/>
                <a:moveTo>
                  <a:pt x="0" y="4228"/>
                </a:moveTo>
                <a:cubicBezTo>
                  <a:pt x="0" y="4185"/>
                  <a:pt x="18" y="4151"/>
                  <a:pt x="53" y="4127"/>
                </a:cubicBezTo>
                <a:cubicBezTo>
                  <a:pt x="88" y="4103"/>
                  <a:pt x="138" y="4091"/>
                  <a:pt x="205" y="4091"/>
                </a:cubicBezTo>
                <a:cubicBezTo>
                  <a:pt x="278" y="4091"/>
                  <a:pt x="333" y="4104"/>
                  <a:pt x="370" y="4129"/>
                </a:cubicBezTo>
                <a:cubicBezTo>
                  <a:pt x="407" y="4154"/>
                  <a:pt x="426" y="4190"/>
                  <a:pt x="426" y="4238"/>
                </a:cubicBezTo>
                <a:cubicBezTo>
                  <a:pt x="426" y="4328"/>
                  <a:pt x="356" y="4374"/>
                  <a:pt x="215" y="4374"/>
                </a:cubicBezTo>
                <a:cubicBezTo>
                  <a:pt x="145" y="4374"/>
                  <a:pt x="92" y="4361"/>
                  <a:pt x="55" y="4335"/>
                </a:cubicBezTo>
                <a:cubicBezTo>
                  <a:pt x="18" y="4310"/>
                  <a:pt x="0" y="4274"/>
                  <a:pt x="0" y="4228"/>
                </a:cubicBezTo>
                <a:close/>
                <a:moveTo>
                  <a:pt x="373" y="4234"/>
                </a:moveTo>
                <a:cubicBezTo>
                  <a:pt x="373" y="4184"/>
                  <a:pt x="318" y="4159"/>
                  <a:pt x="208" y="4159"/>
                </a:cubicBezTo>
                <a:cubicBezTo>
                  <a:pt x="105" y="4159"/>
                  <a:pt x="53" y="4184"/>
                  <a:pt x="53" y="4233"/>
                </a:cubicBezTo>
                <a:cubicBezTo>
                  <a:pt x="53" y="4281"/>
                  <a:pt x="105" y="4305"/>
                  <a:pt x="210" y="4305"/>
                </a:cubicBezTo>
                <a:cubicBezTo>
                  <a:pt x="319" y="4305"/>
                  <a:pt x="373" y="4282"/>
                  <a:pt x="373" y="4234"/>
                </a:cubicBezTo>
                <a:close/>
                <a:moveTo>
                  <a:pt x="7" y="4505"/>
                </a:moveTo>
                <a:cubicBezTo>
                  <a:pt x="7" y="4434"/>
                  <a:pt x="7" y="4434"/>
                  <a:pt x="7" y="4434"/>
                </a:cubicBezTo>
                <a:cubicBezTo>
                  <a:pt x="419" y="4434"/>
                  <a:pt x="419" y="4434"/>
                  <a:pt x="419" y="4434"/>
                </a:cubicBezTo>
                <a:cubicBezTo>
                  <a:pt x="419" y="4505"/>
                  <a:pt x="419" y="4505"/>
                  <a:pt x="419" y="4505"/>
                </a:cubicBezTo>
                <a:lnTo>
                  <a:pt x="7" y="4505"/>
                </a:lnTo>
                <a:close/>
                <a:moveTo>
                  <a:pt x="0" y="4703"/>
                </a:moveTo>
                <a:cubicBezTo>
                  <a:pt x="0" y="4660"/>
                  <a:pt x="18" y="4626"/>
                  <a:pt x="53" y="4602"/>
                </a:cubicBezTo>
                <a:cubicBezTo>
                  <a:pt x="88" y="4578"/>
                  <a:pt x="138" y="4566"/>
                  <a:pt x="205" y="4566"/>
                </a:cubicBezTo>
                <a:cubicBezTo>
                  <a:pt x="278" y="4566"/>
                  <a:pt x="333" y="4579"/>
                  <a:pt x="370" y="4604"/>
                </a:cubicBezTo>
                <a:cubicBezTo>
                  <a:pt x="407" y="4629"/>
                  <a:pt x="426" y="4665"/>
                  <a:pt x="426" y="4713"/>
                </a:cubicBezTo>
                <a:cubicBezTo>
                  <a:pt x="426" y="4803"/>
                  <a:pt x="356" y="4849"/>
                  <a:pt x="215" y="4849"/>
                </a:cubicBezTo>
                <a:cubicBezTo>
                  <a:pt x="145" y="4849"/>
                  <a:pt x="92" y="4836"/>
                  <a:pt x="55" y="4810"/>
                </a:cubicBezTo>
                <a:cubicBezTo>
                  <a:pt x="18" y="4785"/>
                  <a:pt x="0" y="4749"/>
                  <a:pt x="0" y="4703"/>
                </a:cubicBezTo>
                <a:close/>
                <a:moveTo>
                  <a:pt x="373" y="4710"/>
                </a:moveTo>
                <a:cubicBezTo>
                  <a:pt x="373" y="4659"/>
                  <a:pt x="318" y="4634"/>
                  <a:pt x="208" y="4634"/>
                </a:cubicBezTo>
                <a:cubicBezTo>
                  <a:pt x="105" y="4634"/>
                  <a:pt x="53" y="4659"/>
                  <a:pt x="53" y="4708"/>
                </a:cubicBezTo>
                <a:cubicBezTo>
                  <a:pt x="53" y="4756"/>
                  <a:pt x="105" y="4781"/>
                  <a:pt x="210" y="4781"/>
                </a:cubicBezTo>
                <a:cubicBezTo>
                  <a:pt x="319" y="4781"/>
                  <a:pt x="373" y="4757"/>
                  <a:pt x="373" y="4710"/>
                </a:cubicBezTo>
                <a:close/>
                <a:moveTo>
                  <a:pt x="7" y="4980"/>
                </a:moveTo>
                <a:cubicBezTo>
                  <a:pt x="7" y="4909"/>
                  <a:pt x="7" y="4909"/>
                  <a:pt x="7" y="4909"/>
                </a:cubicBezTo>
                <a:cubicBezTo>
                  <a:pt x="419" y="4909"/>
                  <a:pt x="419" y="4909"/>
                  <a:pt x="419" y="4909"/>
                </a:cubicBezTo>
                <a:cubicBezTo>
                  <a:pt x="419" y="4980"/>
                  <a:pt x="419" y="4980"/>
                  <a:pt x="419" y="4980"/>
                </a:cubicBezTo>
                <a:lnTo>
                  <a:pt x="7" y="4980"/>
                </a:lnTo>
                <a:close/>
                <a:moveTo>
                  <a:pt x="0" y="5178"/>
                </a:moveTo>
                <a:cubicBezTo>
                  <a:pt x="0" y="5135"/>
                  <a:pt x="18" y="5101"/>
                  <a:pt x="53" y="5077"/>
                </a:cubicBezTo>
                <a:cubicBezTo>
                  <a:pt x="88" y="5053"/>
                  <a:pt x="138" y="5041"/>
                  <a:pt x="205" y="5041"/>
                </a:cubicBezTo>
                <a:cubicBezTo>
                  <a:pt x="278" y="5041"/>
                  <a:pt x="333" y="5054"/>
                  <a:pt x="370" y="5079"/>
                </a:cubicBezTo>
                <a:cubicBezTo>
                  <a:pt x="407" y="5104"/>
                  <a:pt x="426" y="5140"/>
                  <a:pt x="426" y="5187"/>
                </a:cubicBezTo>
                <a:cubicBezTo>
                  <a:pt x="426" y="5278"/>
                  <a:pt x="356" y="5323"/>
                  <a:pt x="215" y="5323"/>
                </a:cubicBezTo>
                <a:cubicBezTo>
                  <a:pt x="145" y="5323"/>
                  <a:pt x="92" y="5311"/>
                  <a:pt x="55" y="5285"/>
                </a:cubicBezTo>
                <a:cubicBezTo>
                  <a:pt x="18" y="5259"/>
                  <a:pt x="0" y="5224"/>
                  <a:pt x="0" y="5178"/>
                </a:cubicBezTo>
                <a:close/>
                <a:moveTo>
                  <a:pt x="373" y="5184"/>
                </a:moveTo>
                <a:cubicBezTo>
                  <a:pt x="373" y="5134"/>
                  <a:pt x="318" y="5109"/>
                  <a:pt x="208" y="5109"/>
                </a:cubicBezTo>
                <a:cubicBezTo>
                  <a:pt x="105" y="5109"/>
                  <a:pt x="53" y="5134"/>
                  <a:pt x="53" y="5183"/>
                </a:cubicBezTo>
                <a:cubicBezTo>
                  <a:pt x="53" y="5231"/>
                  <a:pt x="105" y="5255"/>
                  <a:pt x="210" y="5255"/>
                </a:cubicBezTo>
                <a:cubicBezTo>
                  <a:pt x="319" y="5255"/>
                  <a:pt x="373" y="5232"/>
                  <a:pt x="373" y="5184"/>
                </a:cubicBezTo>
                <a:close/>
                <a:moveTo>
                  <a:pt x="7" y="5455"/>
                </a:moveTo>
                <a:cubicBezTo>
                  <a:pt x="7" y="5384"/>
                  <a:pt x="7" y="5384"/>
                  <a:pt x="7" y="5384"/>
                </a:cubicBezTo>
                <a:cubicBezTo>
                  <a:pt x="419" y="5384"/>
                  <a:pt x="419" y="5384"/>
                  <a:pt x="419" y="5384"/>
                </a:cubicBezTo>
                <a:cubicBezTo>
                  <a:pt x="419" y="5455"/>
                  <a:pt x="419" y="5455"/>
                  <a:pt x="419" y="5455"/>
                </a:cubicBezTo>
                <a:lnTo>
                  <a:pt x="7" y="5455"/>
                </a:lnTo>
                <a:close/>
                <a:moveTo>
                  <a:pt x="0" y="5653"/>
                </a:moveTo>
                <a:cubicBezTo>
                  <a:pt x="0" y="5610"/>
                  <a:pt x="18" y="5576"/>
                  <a:pt x="53" y="5552"/>
                </a:cubicBezTo>
                <a:cubicBezTo>
                  <a:pt x="88" y="5528"/>
                  <a:pt x="138" y="5516"/>
                  <a:pt x="205" y="5516"/>
                </a:cubicBezTo>
                <a:cubicBezTo>
                  <a:pt x="278" y="5516"/>
                  <a:pt x="333" y="5529"/>
                  <a:pt x="370" y="5554"/>
                </a:cubicBezTo>
                <a:cubicBezTo>
                  <a:pt x="407" y="5579"/>
                  <a:pt x="426" y="5615"/>
                  <a:pt x="426" y="5662"/>
                </a:cubicBezTo>
                <a:cubicBezTo>
                  <a:pt x="426" y="5753"/>
                  <a:pt x="356" y="5798"/>
                  <a:pt x="215" y="5798"/>
                </a:cubicBezTo>
                <a:cubicBezTo>
                  <a:pt x="145" y="5798"/>
                  <a:pt x="92" y="5786"/>
                  <a:pt x="55" y="5760"/>
                </a:cubicBezTo>
                <a:cubicBezTo>
                  <a:pt x="18" y="5734"/>
                  <a:pt x="0" y="5699"/>
                  <a:pt x="0" y="5653"/>
                </a:cubicBezTo>
                <a:close/>
                <a:moveTo>
                  <a:pt x="373" y="5659"/>
                </a:moveTo>
                <a:cubicBezTo>
                  <a:pt x="373" y="5609"/>
                  <a:pt x="318" y="5584"/>
                  <a:pt x="208" y="5584"/>
                </a:cubicBezTo>
                <a:cubicBezTo>
                  <a:pt x="105" y="5584"/>
                  <a:pt x="53" y="5609"/>
                  <a:pt x="53" y="5658"/>
                </a:cubicBezTo>
                <a:cubicBezTo>
                  <a:pt x="53" y="5706"/>
                  <a:pt x="105" y="5730"/>
                  <a:pt x="210" y="5730"/>
                </a:cubicBezTo>
                <a:cubicBezTo>
                  <a:pt x="319" y="5730"/>
                  <a:pt x="373" y="5707"/>
                  <a:pt x="373" y="5659"/>
                </a:cubicBezTo>
                <a:close/>
                <a:moveTo>
                  <a:pt x="7" y="5930"/>
                </a:moveTo>
                <a:cubicBezTo>
                  <a:pt x="7" y="5859"/>
                  <a:pt x="7" y="5859"/>
                  <a:pt x="7" y="5859"/>
                </a:cubicBezTo>
                <a:cubicBezTo>
                  <a:pt x="419" y="5859"/>
                  <a:pt x="419" y="5859"/>
                  <a:pt x="419" y="5859"/>
                </a:cubicBezTo>
                <a:cubicBezTo>
                  <a:pt x="419" y="5930"/>
                  <a:pt x="419" y="5930"/>
                  <a:pt x="419" y="5930"/>
                </a:cubicBezTo>
                <a:lnTo>
                  <a:pt x="7" y="5930"/>
                </a:lnTo>
                <a:close/>
                <a:moveTo>
                  <a:pt x="0" y="6128"/>
                </a:moveTo>
                <a:cubicBezTo>
                  <a:pt x="0" y="6085"/>
                  <a:pt x="18" y="6051"/>
                  <a:pt x="53" y="6027"/>
                </a:cubicBezTo>
                <a:cubicBezTo>
                  <a:pt x="88" y="6003"/>
                  <a:pt x="138" y="5991"/>
                  <a:pt x="205" y="5991"/>
                </a:cubicBezTo>
                <a:cubicBezTo>
                  <a:pt x="278" y="5991"/>
                  <a:pt x="333" y="6004"/>
                  <a:pt x="370" y="6029"/>
                </a:cubicBezTo>
                <a:cubicBezTo>
                  <a:pt x="407" y="6054"/>
                  <a:pt x="426" y="6090"/>
                  <a:pt x="426" y="6137"/>
                </a:cubicBezTo>
                <a:cubicBezTo>
                  <a:pt x="426" y="6228"/>
                  <a:pt x="356" y="6273"/>
                  <a:pt x="215" y="6273"/>
                </a:cubicBezTo>
                <a:cubicBezTo>
                  <a:pt x="145" y="6273"/>
                  <a:pt x="92" y="6261"/>
                  <a:pt x="55" y="6235"/>
                </a:cubicBezTo>
                <a:cubicBezTo>
                  <a:pt x="18" y="6209"/>
                  <a:pt x="0" y="6174"/>
                  <a:pt x="0" y="6128"/>
                </a:cubicBezTo>
                <a:close/>
                <a:moveTo>
                  <a:pt x="373" y="6134"/>
                </a:moveTo>
                <a:cubicBezTo>
                  <a:pt x="373" y="6084"/>
                  <a:pt x="318" y="6059"/>
                  <a:pt x="208" y="6059"/>
                </a:cubicBezTo>
                <a:cubicBezTo>
                  <a:pt x="105" y="6059"/>
                  <a:pt x="53" y="6084"/>
                  <a:pt x="53" y="6133"/>
                </a:cubicBezTo>
                <a:cubicBezTo>
                  <a:pt x="53" y="6181"/>
                  <a:pt x="105" y="6205"/>
                  <a:pt x="210" y="6205"/>
                </a:cubicBezTo>
                <a:cubicBezTo>
                  <a:pt x="319" y="6205"/>
                  <a:pt x="373" y="6182"/>
                  <a:pt x="373" y="6134"/>
                </a:cubicBezTo>
                <a:close/>
                <a:moveTo>
                  <a:pt x="17" y="6433"/>
                </a:moveTo>
                <a:cubicBezTo>
                  <a:pt x="9" y="6363"/>
                  <a:pt x="9" y="6363"/>
                  <a:pt x="9" y="6363"/>
                </a:cubicBezTo>
                <a:cubicBezTo>
                  <a:pt x="419" y="6317"/>
                  <a:pt x="419" y="6317"/>
                  <a:pt x="419" y="6317"/>
                </a:cubicBezTo>
                <a:cubicBezTo>
                  <a:pt x="427" y="6387"/>
                  <a:pt x="427" y="6387"/>
                  <a:pt x="427" y="6387"/>
                </a:cubicBezTo>
                <a:lnTo>
                  <a:pt x="17" y="6433"/>
                </a:lnTo>
                <a:close/>
                <a:moveTo>
                  <a:pt x="91" y="6703"/>
                </a:moveTo>
                <a:cubicBezTo>
                  <a:pt x="73" y="6664"/>
                  <a:pt x="75" y="6627"/>
                  <a:pt x="96" y="6590"/>
                </a:cubicBezTo>
                <a:cubicBezTo>
                  <a:pt x="118" y="6553"/>
                  <a:pt x="159" y="6521"/>
                  <a:pt x="219" y="6493"/>
                </a:cubicBezTo>
                <a:cubicBezTo>
                  <a:pt x="285" y="6463"/>
                  <a:pt x="341" y="6451"/>
                  <a:pt x="385" y="6458"/>
                </a:cubicBezTo>
                <a:cubicBezTo>
                  <a:pt x="429" y="6465"/>
                  <a:pt x="462" y="6490"/>
                  <a:pt x="482" y="6533"/>
                </a:cubicBezTo>
                <a:cubicBezTo>
                  <a:pt x="520" y="6615"/>
                  <a:pt x="475" y="6686"/>
                  <a:pt x="347" y="6745"/>
                </a:cubicBezTo>
                <a:cubicBezTo>
                  <a:pt x="284" y="6774"/>
                  <a:pt x="230" y="6785"/>
                  <a:pt x="186" y="6777"/>
                </a:cubicBezTo>
                <a:cubicBezTo>
                  <a:pt x="142" y="6770"/>
                  <a:pt x="110" y="6745"/>
                  <a:pt x="91" y="6703"/>
                </a:cubicBezTo>
                <a:close/>
                <a:moveTo>
                  <a:pt x="432" y="6552"/>
                </a:moveTo>
                <a:cubicBezTo>
                  <a:pt x="411" y="6507"/>
                  <a:pt x="350" y="6507"/>
                  <a:pt x="251" y="6554"/>
                </a:cubicBezTo>
                <a:cubicBezTo>
                  <a:pt x="157" y="6597"/>
                  <a:pt x="121" y="6641"/>
                  <a:pt x="141" y="6686"/>
                </a:cubicBezTo>
                <a:cubicBezTo>
                  <a:pt x="161" y="6729"/>
                  <a:pt x="219" y="6729"/>
                  <a:pt x="314" y="6685"/>
                </a:cubicBezTo>
                <a:cubicBezTo>
                  <a:pt x="413" y="6640"/>
                  <a:pt x="452" y="6595"/>
                  <a:pt x="432" y="6552"/>
                </a:cubicBezTo>
                <a:close/>
                <a:moveTo>
                  <a:pt x="301" y="6994"/>
                </a:moveTo>
                <a:cubicBezTo>
                  <a:pt x="253" y="6942"/>
                  <a:pt x="253" y="6942"/>
                  <a:pt x="253" y="6942"/>
                </a:cubicBezTo>
                <a:cubicBezTo>
                  <a:pt x="554" y="6660"/>
                  <a:pt x="554" y="6660"/>
                  <a:pt x="554" y="6660"/>
                </a:cubicBezTo>
                <a:cubicBezTo>
                  <a:pt x="602" y="6711"/>
                  <a:pt x="602" y="6711"/>
                  <a:pt x="602" y="6711"/>
                </a:cubicBezTo>
                <a:lnTo>
                  <a:pt x="301" y="6994"/>
                </a:lnTo>
                <a:close/>
                <a:moveTo>
                  <a:pt x="469" y="7128"/>
                </a:moveTo>
                <a:cubicBezTo>
                  <a:pt x="411" y="7088"/>
                  <a:pt x="411" y="7088"/>
                  <a:pt x="411" y="7088"/>
                </a:cubicBezTo>
                <a:cubicBezTo>
                  <a:pt x="645" y="6748"/>
                  <a:pt x="645" y="6748"/>
                  <a:pt x="645" y="6748"/>
                </a:cubicBezTo>
                <a:cubicBezTo>
                  <a:pt x="703" y="6788"/>
                  <a:pt x="703" y="6788"/>
                  <a:pt x="703" y="6788"/>
                </a:cubicBezTo>
                <a:lnTo>
                  <a:pt x="469" y="7128"/>
                </a:lnTo>
                <a:close/>
                <a:moveTo>
                  <a:pt x="722" y="7249"/>
                </a:moveTo>
                <a:cubicBezTo>
                  <a:pt x="680" y="7237"/>
                  <a:pt x="653" y="7211"/>
                  <a:pt x="640" y="7171"/>
                </a:cubicBezTo>
                <a:cubicBezTo>
                  <a:pt x="626" y="7131"/>
                  <a:pt x="629" y="7079"/>
                  <a:pt x="647" y="7015"/>
                </a:cubicBezTo>
                <a:cubicBezTo>
                  <a:pt x="667" y="6945"/>
                  <a:pt x="695" y="6895"/>
                  <a:pt x="729" y="6867"/>
                </a:cubicBezTo>
                <a:cubicBezTo>
                  <a:pt x="764" y="6838"/>
                  <a:pt x="804" y="6830"/>
                  <a:pt x="849" y="6843"/>
                </a:cubicBezTo>
                <a:cubicBezTo>
                  <a:pt x="936" y="6868"/>
                  <a:pt x="960" y="6948"/>
                  <a:pt x="921" y="7083"/>
                </a:cubicBezTo>
                <a:cubicBezTo>
                  <a:pt x="902" y="7151"/>
                  <a:pt x="875" y="7198"/>
                  <a:pt x="840" y="7226"/>
                </a:cubicBezTo>
                <a:cubicBezTo>
                  <a:pt x="805" y="7254"/>
                  <a:pt x="766" y="7262"/>
                  <a:pt x="722" y="7249"/>
                </a:cubicBezTo>
                <a:close/>
                <a:moveTo>
                  <a:pt x="831" y="6893"/>
                </a:moveTo>
                <a:cubicBezTo>
                  <a:pt x="783" y="6879"/>
                  <a:pt x="744" y="6925"/>
                  <a:pt x="713" y="7031"/>
                </a:cubicBezTo>
                <a:cubicBezTo>
                  <a:pt x="685" y="7130"/>
                  <a:pt x="694" y="7186"/>
                  <a:pt x="741" y="7200"/>
                </a:cubicBezTo>
                <a:cubicBezTo>
                  <a:pt x="788" y="7213"/>
                  <a:pt x="825" y="7170"/>
                  <a:pt x="854" y="7069"/>
                </a:cubicBezTo>
                <a:cubicBezTo>
                  <a:pt x="885" y="6965"/>
                  <a:pt x="877" y="6906"/>
                  <a:pt x="831" y="6893"/>
                </a:cubicBezTo>
                <a:close/>
                <a:moveTo>
                  <a:pt x="1068" y="7283"/>
                </a:moveTo>
                <a:cubicBezTo>
                  <a:pt x="998" y="7283"/>
                  <a:pt x="998" y="7283"/>
                  <a:pt x="998" y="7283"/>
                </a:cubicBezTo>
                <a:cubicBezTo>
                  <a:pt x="998" y="6871"/>
                  <a:pt x="998" y="6871"/>
                  <a:pt x="998" y="6871"/>
                </a:cubicBezTo>
                <a:cubicBezTo>
                  <a:pt x="1068" y="6871"/>
                  <a:pt x="1068" y="6871"/>
                  <a:pt x="1068" y="6871"/>
                </a:cubicBezTo>
                <a:lnTo>
                  <a:pt x="1068" y="7283"/>
                </a:lnTo>
                <a:close/>
                <a:moveTo>
                  <a:pt x="1266" y="7290"/>
                </a:moveTo>
                <a:cubicBezTo>
                  <a:pt x="1224" y="7290"/>
                  <a:pt x="1190" y="7272"/>
                  <a:pt x="1166" y="7237"/>
                </a:cubicBezTo>
                <a:cubicBezTo>
                  <a:pt x="1142" y="7202"/>
                  <a:pt x="1130" y="7152"/>
                  <a:pt x="1130" y="7085"/>
                </a:cubicBezTo>
                <a:cubicBezTo>
                  <a:pt x="1130" y="7012"/>
                  <a:pt x="1142" y="6957"/>
                  <a:pt x="1167" y="6920"/>
                </a:cubicBezTo>
                <a:cubicBezTo>
                  <a:pt x="1192" y="6883"/>
                  <a:pt x="1229" y="6864"/>
                  <a:pt x="1276" y="6864"/>
                </a:cubicBezTo>
                <a:cubicBezTo>
                  <a:pt x="1367" y="6864"/>
                  <a:pt x="1412" y="6934"/>
                  <a:pt x="1412" y="7075"/>
                </a:cubicBezTo>
                <a:cubicBezTo>
                  <a:pt x="1412" y="7145"/>
                  <a:pt x="1399" y="7198"/>
                  <a:pt x="1374" y="7235"/>
                </a:cubicBezTo>
                <a:cubicBezTo>
                  <a:pt x="1348" y="7271"/>
                  <a:pt x="1312" y="7290"/>
                  <a:pt x="1266" y="7290"/>
                </a:cubicBezTo>
                <a:close/>
                <a:moveTo>
                  <a:pt x="1273" y="6917"/>
                </a:moveTo>
                <a:cubicBezTo>
                  <a:pt x="1223" y="6917"/>
                  <a:pt x="1198" y="6972"/>
                  <a:pt x="1198" y="7082"/>
                </a:cubicBezTo>
                <a:cubicBezTo>
                  <a:pt x="1198" y="7185"/>
                  <a:pt x="1223" y="7237"/>
                  <a:pt x="1272" y="7237"/>
                </a:cubicBezTo>
                <a:cubicBezTo>
                  <a:pt x="1320" y="7237"/>
                  <a:pt x="1344" y="7184"/>
                  <a:pt x="1344" y="7080"/>
                </a:cubicBezTo>
                <a:cubicBezTo>
                  <a:pt x="1344" y="6971"/>
                  <a:pt x="1320" y="6917"/>
                  <a:pt x="1273" y="6917"/>
                </a:cubicBezTo>
                <a:close/>
                <a:moveTo>
                  <a:pt x="1543" y="7283"/>
                </a:moveTo>
                <a:cubicBezTo>
                  <a:pt x="1473" y="7283"/>
                  <a:pt x="1473" y="7283"/>
                  <a:pt x="1473" y="7283"/>
                </a:cubicBezTo>
                <a:cubicBezTo>
                  <a:pt x="1473" y="6871"/>
                  <a:pt x="1473" y="6871"/>
                  <a:pt x="1473" y="6871"/>
                </a:cubicBezTo>
                <a:cubicBezTo>
                  <a:pt x="1543" y="6871"/>
                  <a:pt x="1543" y="6871"/>
                  <a:pt x="1543" y="6871"/>
                </a:cubicBezTo>
                <a:lnTo>
                  <a:pt x="1543" y="7283"/>
                </a:lnTo>
                <a:close/>
                <a:moveTo>
                  <a:pt x="1741" y="7290"/>
                </a:moveTo>
                <a:cubicBezTo>
                  <a:pt x="1698" y="7290"/>
                  <a:pt x="1665" y="7272"/>
                  <a:pt x="1641" y="7237"/>
                </a:cubicBezTo>
                <a:cubicBezTo>
                  <a:pt x="1617" y="7202"/>
                  <a:pt x="1604" y="7151"/>
                  <a:pt x="1604" y="7085"/>
                </a:cubicBezTo>
                <a:cubicBezTo>
                  <a:pt x="1604" y="7012"/>
                  <a:pt x="1617" y="6957"/>
                  <a:pt x="1642" y="6920"/>
                </a:cubicBezTo>
                <a:cubicBezTo>
                  <a:pt x="1667" y="6882"/>
                  <a:pt x="1703" y="6864"/>
                  <a:pt x="1751" y="6864"/>
                </a:cubicBezTo>
                <a:cubicBezTo>
                  <a:pt x="1841" y="6864"/>
                  <a:pt x="1887" y="6934"/>
                  <a:pt x="1887" y="7075"/>
                </a:cubicBezTo>
                <a:cubicBezTo>
                  <a:pt x="1887" y="7145"/>
                  <a:pt x="1874" y="7198"/>
                  <a:pt x="1848" y="7235"/>
                </a:cubicBezTo>
                <a:cubicBezTo>
                  <a:pt x="1823" y="7271"/>
                  <a:pt x="1787" y="7290"/>
                  <a:pt x="1741" y="7290"/>
                </a:cubicBezTo>
                <a:close/>
                <a:moveTo>
                  <a:pt x="1748" y="6917"/>
                </a:moveTo>
                <a:cubicBezTo>
                  <a:pt x="1698" y="6917"/>
                  <a:pt x="1673" y="6972"/>
                  <a:pt x="1673" y="7082"/>
                </a:cubicBezTo>
                <a:cubicBezTo>
                  <a:pt x="1673" y="7185"/>
                  <a:pt x="1697" y="7237"/>
                  <a:pt x="1746" y="7237"/>
                </a:cubicBezTo>
                <a:cubicBezTo>
                  <a:pt x="1795" y="7237"/>
                  <a:pt x="1819" y="7184"/>
                  <a:pt x="1819" y="7079"/>
                </a:cubicBezTo>
                <a:cubicBezTo>
                  <a:pt x="1819" y="6971"/>
                  <a:pt x="1795" y="6917"/>
                  <a:pt x="1748" y="6917"/>
                </a:cubicBezTo>
                <a:close/>
                <a:moveTo>
                  <a:pt x="2018" y="7283"/>
                </a:moveTo>
                <a:cubicBezTo>
                  <a:pt x="1948" y="7283"/>
                  <a:pt x="1948" y="7283"/>
                  <a:pt x="1948" y="7283"/>
                </a:cubicBezTo>
                <a:cubicBezTo>
                  <a:pt x="1948" y="6870"/>
                  <a:pt x="1948" y="6870"/>
                  <a:pt x="1948" y="6870"/>
                </a:cubicBezTo>
                <a:cubicBezTo>
                  <a:pt x="2018" y="6870"/>
                  <a:pt x="2018" y="6870"/>
                  <a:pt x="2018" y="6870"/>
                </a:cubicBezTo>
                <a:lnTo>
                  <a:pt x="2018" y="7283"/>
                </a:lnTo>
                <a:close/>
                <a:moveTo>
                  <a:pt x="2216" y="7289"/>
                </a:moveTo>
                <a:cubicBezTo>
                  <a:pt x="2173" y="7289"/>
                  <a:pt x="2140" y="7272"/>
                  <a:pt x="2116" y="7237"/>
                </a:cubicBezTo>
                <a:cubicBezTo>
                  <a:pt x="2092" y="7202"/>
                  <a:pt x="2080" y="7151"/>
                  <a:pt x="2080" y="7085"/>
                </a:cubicBezTo>
                <a:cubicBezTo>
                  <a:pt x="2080" y="7012"/>
                  <a:pt x="2092" y="6957"/>
                  <a:pt x="2117" y="6920"/>
                </a:cubicBezTo>
                <a:cubicBezTo>
                  <a:pt x="2142" y="6882"/>
                  <a:pt x="2178" y="6863"/>
                  <a:pt x="2226" y="6863"/>
                </a:cubicBezTo>
                <a:cubicBezTo>
                  <a:pt x="2316" y="6863"/>
                  <a:pt x="2362" y="6934"/>
                  <a:pt x="2362" y="7075"/>
                </a:cubicBezTo>
                <a:cubicBezTo>
                  <a:pt x="2362" y="7144"/>
                  <a:pt x="2349" y="7198"/>
                  <a:pt x="2324" y="7234"/>
                </a:cubicBezTo>
                <a:cubicBezTo>
                  <a:pt x="2298" y="7271"/>
                  <a:pt x="2262" y="7289"/>
                  <a:pt x="2216" y="7289"/>
                </a:cubicBezTo>
                <a:close/>
                <a:moveTo>
                  <a:pt x="2223" y="6917"/>
                </a:moveTo>
                <a:cubicBezTo>
                  <a:pt x="2173" y="6917"/>
                  <a:pt x="2148" y="6972"/>
                  <a:pt x="2148" y="7082"/>
                </a:cubicBezTo>
                <a:cubicBezTo>
                  <a:pt x="2148" y="7185"/>
                  <a:pt x="2172" y="7237"/>
                  <a:pt x="2221" y="7237"/>
                </a:cubicBezTo>
                <a:cubicBezTo>
                  <a:pt x="2270" y="7237"/>
                  <a:pt x="2294" y="7184"/>
                  <a:pt x="2294" y="7079"/>
                </a:cubicBezTo>
                <a:cubicBezTo>
                  <a:pt x="2294" y="6971"/>
                  <a:pt x="2270" y="6917"/>
                  <a:pt x="2223" y="6917"/>
                </a:cubicBezTo>
                <a:close/>
                <a:moveTo>
                  <a:pt x="2493" y="7282"/>
                </a:moveTo>
                <a:cubicBezTo>
                  <a:pt x="2423" y="7282"/>
                  <a:pt x="2423" y="7282"/>
                  <a:pt x="2423" y="7282"/>
                </a:cubicBezTo>
                <a:cubicBezTo>
                  <a:pt x="2423" y="6870"/>
                  <a:pt x="2423" y="6870"/>
                  <a:pt x="2423" y="6870"/>
                </a:cubicBezTo>
                <a:cubicBezTo>
                  <a:pt x="2493" y="6870"/>
                  <a:pt x="2493" y="6870"/>
                  <a:pt x="2493" y="6870"/>
                </a:cubicBezTo>
                <a:lnTo>
                  <a:pt x="2493" y="7282"/>
                </a:lnTo>
                <a:close/>
                <a:moveTo>
                  <a:pt x="2691" y="7289"/>
                </a:moveTo>
                <a:cubicBezTo>
                  <a:pt x="2648" y="7289"/>
                  <a:pt x="2615" y="7272"/>
                  <a:pt x="2591" y="7237"/>
                </a:cubicBezTo>
                <a:cubicBezTo>
                  <a:pt x="2566" y="7202"/>
                  <a:pt x="2554" y="7151"/>
                  <a:pt x="2554" y="7085"/>
                </a:cubicBezTo>
                <a:cubicBezTo>
                  <a:pt x="2554" y="7012"/>
                  <a:pt x="2567" y="6957"/>
                  <a:pt x="2592" y="6919"/>
                </a:cubicBezTo>
                <a:cubicBezTo>
                  <a:pt x="2617" y="6882"/>
                  <a:pt x="2653" y="6863"/>
                  <a:pt x="2701" y="6863"/>
                </a:cubicBezTo>
                <a:cubicBezTo>
                  <a:pt x="2791" y="6863"/>
                  <a:pt x="2837" y="6934"/>
                  <a:pt x="2837" y="7074"/>
                </a:cubicBezTo>
                <a:cubicBezTo>
                  <a:pt x="2837" y="7144"/>
                  <a:pt x="2824" y="7197"/>
                  <a:pt x="2798" y="7234"/>
                </a:cubicBezTo>
                <a:cubicBezTo>
                  <a:pt x="2773" y="7271"/>
                  <a:pt x="2737" y="7289"/>
                  <a:pt x="2691" y="7289"/>
                </a:cubicBezTo>
                <a:close/>
                <a:moveTo>
                  <a:pt x="2697" y="6916"/>
                </a:moveTo>
                <a:cubicBezTo>
                  <a:pt x="2647" y="6916"/>
                  <a:pt x="2622" y="6972"/>
                  <a:pt x="2623" y="7082"/>
                </a:cubicBezTo>
                <a:cubicBezTo>
                  <a:pt x="2623" y="7185"/>
                  <a:pt x="2647" y="7236"/>
                  <a:pt x="2696" y="7236"/>
                </a:cubicBezTo>
                <a:cubicBezTo>
                  <a:pt x="2744" y="7236"/>
                  <a:pt x="2769" y="7184"/>
                  <a:pt x="2769" y="7079"/>
                </a:cubicBezTo>
                <a:cubicBezTo>
                  <a:pt x="2769" y="6971"/>
                  <a:pt x="2745" y="6916"/>
                  <a:pt x="2697" y="6916"/>
                </a:cubicBezTo>
                <a:close/>
                <a:moveTo>
                  <a:pt x="2968" y="7282"/>
                </a:moveTo>
                <a:cubicBezTo>
                  <a:pt x="2898" y="7282"/>
                  <a:pt x="2898" y="7282"/>
                  <a:pt x="2898" y="7282"/>
                </a:cubicBezTo>
                <a:cubicBezTo>
                  <a:pt x="2898" y="6870"/>
                  <a:pt x="2898" y="6870"/>
                  <a:pt x="2898" y="6870"/>
                </a:cubicBezTo>
                <a:cubicBezTo>
                  <a:pt x="2968" y="6870"/>
                  <a:pt x="2968" y="6870"/>
                  <a:pt x="2968" y="6870"/>
                </a:cubicBezTo>
                <a:lnTo>
                  <a:pt x="2968" y="7282"/>
                </a:lnTo>
                <a:close/>
                <a:moveTo>
                  <a:pt x="3166" y="7289"/>
                </a:moveTo>
                <a:cubicBezTo>
                  <a:pt x="3123" y="7289"/>
                  <a:pt x="3090" y="7272"/>
                  <a:pt x="3066" y="7237"/>
                </a:cubicBezTo>
                <a:cubicBezTo>
                  <a:pt x="3041" y="7201"/>
                  <a:pt x="3029" y="7151"/>
                  <a:pt x="3029" y="7084"/>
                </a:cubicBezTo>
                <a:cubicBezTo>
                  <a:pt x="3029" y="7012"/>
                  <a:pt x="3042" y="6957"/>
                  <a:pt x="3067" y="6919"/>
                </a:cubicBezTo>
                <a:cubicBezTo>
                  <a:pt x="3092" y="6882"/>
                  <a:pt x="3128" y="6863"/>
                  <a:pt x="3176" y="6863"/>
                </a:cubicBezTo>
                <a:cubicBezTo>
                  <a:pt x="3266" y="6863"/>
                  <a:pt x="3312" y="6933"/>
                  <a:pt x="3312" y="7074"/>
                </a:cubicBezTo>
                <a:cubicBezTo>
                  <a:pt x="3312" y="7144"/>
                  <a:pt x="3299" y="7197"/>
                  <a:pt x="3273" y="7234"/>
                </a:cubicBezTo>
                <a:cubicBezTo>
                  <a:pt x="3248" y="7271"/>
                  <a:pt x="3212" y="7289"/>
                  <a:pt x="3166" y="7289"/>
                </a:cubicBezTo>
                <a:close/>
                <a:moveTo>
                  <a:pt x="3172" y="6916"/>
                </a:moveTo>
                <a:cubicBezTo>
                  <a:pt x="3122" y="6916"/>
                  <a:pt x="3097" y="6971"/>
                  <a:pt x="3097" y="7082"/>
                </a:cubicBezTo>
                <a:cubicBezTo>
                  <a:pt x="3098" y="7185"/>
                  <a:pt x="3122" y="7236"/>
                  <a:pt x="3171" y="7236"/>
                </a:cubicBezTo>
                <a:cubicBezTo>
                  <a:pt x="3219" y="7236"/>
                  <a:pt x="3244" y="7184"/>
                  <a:pt x="3244" y="7079"/>
                </a:cubicBezTo>
                <a:cubicBezTo>
                  <a:pt x="3243" y="6970"/>
                  <a:pt x="3220" y="6916"/>
                  <a:pt x="3172" y="6916"/>
                </a:cubicBezTo>
                <a:close/>
                <a:moveTo>
                  <a:pt x="3447" y="7282"/>
                </a:moveTo>
                <a:cubicBezTo>
                  <a:pt x="3376" y="7283"/>
                  <a:pt x="3376" y="7283"/>
                  <a:pt x="3376" y="7283"/>
                </a:cubicBezTo>
                <a:cubicBezTo>
                  <a:pt x="3370" y="6870"/>
                  <a:pt x="3370" y="6870"/>
                  <a:pt x="3370" y="6870"/>
                </a:cubicBezTo>
                <a:cubicBezTo>
                  <a:pt x="3441" y="6869"/>
                  <a:pt x="3441" y="6869"/>
                  <a:pt x="3441" y="6869"/>
                </a:cubicBezTo>
                <a:lnTo>
                  <a:pt x="3447" y="7282"/>
                </a:lnTo>
                <a:close/>
                <a:moveTo>
                  <a:pt x="3714" y="7247"/>
                </a:moveTo>
                <a:cubicBezTo>
                  <a:pt x="3673" y="7259"/>
                  <a:pt x="3636" y="7252"/>
                  <a:pt x="3603" y="7226"/>
                </a:cubicBezTo>
                <a:cubicBezTo>
                  <a:pt x="3570" y="7199"/>
                  <a:pt x="3543" y="7154"/>
                  <a:pt x="3524" y="7091"/>
                </a:cubicBezTo>
                <a:cubicBezTo>
                  <a:pt x="3503" y="7021"/>
                  <a:pt x="3499" y="6965"/>
                  <a:pt x="3512" y="6922"/>
                </a:cubicBezTo>
                <a:cubicBezTo>
                  <a:pt x="3525" y="6879"/>
                  <a:pt x="3554" y="6850"/>
                  <a:pt x="3600" y="6836"/>
                </a:cubicBezTo>
                <a:cubicBezTo>
                  <a:pt x="3686" y="6810"/>
                  <a:pt x="3750" y="6864"/>
                  <a:pt x="3791" y="6999"/>
                </a:cubicBezTo>
                <a:cubicBezTo>
                  <a:pt x="3811" y="7066"/>
                  <a:pt x="3815" y="7120"/>
                  <a:pt x="3801" y="7163"/>
                </a:cubicBezTo>
                <a:cubicBezTo>
                  <a:pt x="3787" y="7205"/>
                  <a:pt x="3758" y="7233"/>
                  <a:pt x="3714" y="7247"/>
                </a:cubicBezTo>
                <a:close/>
                <a:moveTo>
                  <a:pt x="3612" y="6888"/>
                </a:moveTo>
                <a:cubicBezTo>
                  <a:pt x="3564" y="6903"/>
                  <a:pt x="3556" y="6963"/>
                  <a:pt x="3588" y="7068"/>
                </a:cubicBezTo>
                <a:cubicBezTo>
                  <a:pt x="3618" y="7167"/>
                  <a:pt x="3657" y="7209"/>
                  <a:pt x="3704" y="7195"/>
                </a:cubicBezTo>
                <a:cubicBezTo>
                  <a:pt x="3750" y="7181"/>
                  <a:pt x="3758" y="7123"/>
                  <a:pt x="3727" y="7023"/>
                </a:cubicBezTo>
                <a:cubicBezTo>
                  <a:pt x="3696" y="6919"/>
                  <a:pt x="3657" y="6874"/>
                  <a:pt x="3612" y="6888"/>
                </a:cubicBezTo>
                <a:close/>
                <a:moveTo>
                  <a:pt x="4032" y="7076"/>
                </a:moveTo>
                <a:cubicBezTo>
                  <a:pt x="3975" y="7118"/>
                  <a:pt x="3975" y="7118"/>
                  <a:pt x="3975" y="7118"/>
                </a:cubicBezTo>
                <a:cubicBezTo>
                  <a:pt x="3734" y="6783"/>
                  <a:pt x="3734" y="6783"/>
                  <a:pt x="3734" y="6783"/>
                </a:cubicBezTo>
                <a:cubicBezTo>
                  <a:pt x="3791" y="6742"/>
                  <a:pt x="3791" y="6742"/>
                  <a:pt x="3791" y="6742"/>
                </a:cubicBezTo>
                <a:lnTo>
                  <a:pt x="4032" y="7076"/>
                </a:lnTo>
                <a:close/>
                <a:moveTo>
                  <a:pt x="4207" y="6924"/>
                </a:moveTo>
                <a:cubicBezTo>
                  <a:pt x="4175" y="6953"/>
                  <a:pt x="4139" y="6962"/>
                  <a:pt x="4097" y="6953"/>
                </a:cubicBezTo>
                <a:cubicBezTo>
                  <a:pt x="4056" y="6943"/>
                  <a:pt x="4013" y="6914"/>
                  <a:pt x="3968" y="6865"/>
                </a:cubicBezTo>
                <a:cubicBezTo>
                  <a:pt x="3918" y="6812"/>
                  <a:pt x="3890" y="6763"/>
                  <a:pt x="3883" y="6718"/>
                </a:cubicBezTo>
                <a:cubicBezTo>
                  <a:pt x="3877" y="6674"/>
                  <a:pt x="3891" y="6636"/>
                  <a:pt x="3925" y="6603"/>
                </a:cubicBezTo>
                <a:cubicBezTo>
                  <a:pt x="3992" y="6542"/>
                  <a:pt x="4073" y="6563"/>
                  <a:pt x="4169" y="6667"/>
                </a:cubicBezTo>
                <a:cubicBezTo>
                  <a:pt x="4216" y="6718"/>
                  <a:pt x="4242" y="6766"/>
                  <a:pt x="4248" y="6810"/>
                </a:cubicBezTo>
                <a:cubicBezTo>
                  <a:pt x="4254" y="6855"/>
                  <a:pt x="4241" y="6892"/>
                  <a:pt x="4207" y="6924"/>
                </a:cubicBezTo>
                <a:close/>
                <a:moveTo>
                  <a:pt x="3959" y="6645"/>
                </a:moveTo>
                <a:cubicBezTo>
                  <a:pt x="3922" y="6679"/>
                  <a:pt x="3941" y="6736"/>
                  <a:pt x="4016" y="6817"/>
                </a:cubicBezTo>
                <a:cubicBezTo>
                  <a:pt x="4086" y="6893"/>
                  <a:pt x="4139" y="6914"/>
                  <a:pt x="4175" y="6881"/>
                </a:cubicBezTo>
                <a:cubicBezTo>
                  <a:pt x="4210" y="6848"/>
                  <a:pt x="4193" y="6793"/>
                  <a:pt x="4122" y="6716"/>
                </a:cubicBezTo>
                <a:cubicBezTo>
                  <a:pt x="4048" y="6637"/>
                  <a:pt x="3994" y="6613"/>
                  <a:pt x="3959" y="6645"/>
                </a:cubicBezTo>
                <a:close/>
                <a:moveTo>
                  <a:pt x="4408" y="6748"/>
                </a:moveTo>
                <a:cubicBezTo>
                  <a:pt x="4352" y="6790"/>
                  <a:pt x="4352" y="6790"/>
                  <a:pt x="4352" y="6790"/>
                </a:cubicBezTo>
                <a:cubicBezTo>
                  <a:pt x="4102" y="6462"/>
                  <a:pt x="4102" y="6462"/>
                  <a:pt x="4102" y="6462"/>
                </a:cubicBezTo>
                <a:cubicBezTo>
                  <a:pt x="4158" y="6420"/>
                  <a:pt x="4158" y="6420"/>
                  <a:pt x="4158" y="6420"/>
                </a:cubicBezTo>
                <a:lnTo>
                  <a:pt x="4408" y="6748"/>
                </a:lnTo>
                <a:close/>
                <a:moveTo>
                  <a:pt x="4568" y="6647"/>
                </a:moveTo>
                <a:cubicBezTo>
                  <a:pt x="4532" y="6670"/>
                  <a:pt x="4494" y="6673"/>
                  <a:pt x="4455" y="6656"/>
                </a:cubicBezTo>
                <a:cubicBezTo>
                  <a:pt x="4416" y="6639"/>
                  <a:pt x="4379" y="6602"/>
                  <a:pt x="4344" y="6546"/>
                </a:cubicBezTo>
                <a:cubicBezTo>
                  <a:pt x="4305" y="6484"/>
                  <a:pt x="4287" y="6431"/>
                  <a:pt x="4288" y="6386"/>
                </a:cubicBezTo>
                <a:cubicBezTo>
                  <a:pt x="4290" y="6341"/>
                  <a:pt x="4311" y="6306"/>
                  <a:pt x="4351" y="6281"/>
                </a:cubicBezTo>
                <a:cubicBezTo>
                  <a:pt x="4428" y="6233"/>
                  <a:pt x="4503" y="6269"/>
                  <a:pt x="4578" y="6388"/>
                </a:cubicBezTo>
                <a:cubicBezTo>
                  <a:pt x="4615" y="6447"/>
                  <a:pt x="4632" y="6499"/>
                  <a:pt x="4630" y="6544"/>
                </a:cubicBezTo>
                <a:cubicBezTo>
                  <a:pt x="4628" y="6588"/>
                  <a:pt x="4607" y="6623"/>
                  <a:pt x="4568" y="6647"/>
                </a:cubicBezTo>
                <a:close/>
                <a:moveTo>
                  <a:pt x="4376" y="6327"/>
                </a:moveTo>
                <a:cubicBezTo>
                  <a:pt x="4334" y="6354"/>
                  <a:pt x="4342" y="6414"/>
                  <a:pt x="4400" y="6507"/>
                </a:cubicBezTo>
                <a:cubicBezTo>
                  <a:pt x="4455" y="6595"/>
                  <a:pt x="4503" y="6626"/>
                  <a:pt x="4544" y="6600"/>
                </a:cubicBezTo>
                <a:cubicBezTo>
                  <a:pt x="4585" y="6574"/>
                  <a:pt x="4578" y="6517"/>
                  <a:pt x="4523" y="6428"/>
                </a:cubicBezTo>
                <a:cubicBezTo>
                  <a:pt x="4465" y="6336"/>
                  <a:pt x="4416" y="6302"/>
                  <a:pt x="4376" y="6327"/>
                </a:cubicBezTo>
                <a:close/>
                <a:moveTo>
                  <a:pt x="4798" y="6512"/>
                </a:moveTo>
                <a:cubicBezTo>
                  <a:pt x="4735" y="6543"/>
                  <a:pt x="4735" y="6543"/>
                  <a:pt x="4735" y="6543"/>
                </a:cubicBezTo>
                <a:cubicBezTo>
                  <a:pt x="4551" y="6175"/>
                  <a:pt x="4551" y="6175"/>
                  <a:pt x="4551" y="6175"/>
                </a:cubicBezTo>
                <a:cubicBezTo>
                  <a:pt x="4614" y="6143"/>
                  <a:pt x="4614" y="6143"/>
                  <a:pt x="4614" y="6143"/>
                </a:cubicBezTo>
                <a:lnTo>
                  <a:pt x="4798" y="6512"/>
                </a:lnTo>
                <a:close/>
                <a:moveTo>
                  <a:pt x="4939" y="6450"/>
                </a:moveTo>
                <a:cubicBezTo>
                  <a:pt x="4874" y="6477"/>
                  <a:pt x="4874" y="6477"/>
                  <a:pt x="4874" y="6477"/>
                </a:cubicBezTo>
                <a:cubicBezTo>
                  <a:pt x="4713" y="6097"/>
                  <a:pt x="4713" y="6097"/>
                  <a:pt x="4713" y="6097"/>
                </a:cubicBezTo>
                <a:cubicBezTo>
                  <a:pt x="4778" y="6070"/>
                  <a:pt x="4778" y="6070"/>
                  <a:pt x="4778" y="6070"/>
                </a:cubicBezTo>
                <a:lnTo>
                  <a:pt x="4939" y="6450"/>
                </a:lnTo>
                <a:close/>
                <a:moveTo>
                  <a:pt x="5118" y="6392"/>
                </a:moveTo>
                <a:cubicBezTo>
                  <a:pt x="5077" y="6405"/>
                  <a:pt x="5040" y="6399"/>
                  <a:pt x="5006" y="6372"/>
                </a:cubicBezTo>
                <a:cubicBezTo>
                  <a:pt x="4973" y="6346"/>
                  <a:pt x="4946" y="6302"/>
                  <a:pt x="4926" y="6238"/>
                </a:cubicBezTo>
                <a:cubicBezTo>
                  <a:pt x="4904" y="6169"/>
                  <a:pt x="4900" y="6113"/>
                  <a:pt x="4912" y="6069"/>
                </a:cubicBezTo>
                <a:cubicBezTo>
                  <a:pt x="4925" y="6026"/>
                  <a:pt x="4954" y="5997"/>
                  <a:pt x="4999" y="5983"/>
                </a:cubicBezTo>
                <a:cubicBezTo>
                  <a:pt x="5085" y="5956"/>
                  <a:pt x="5150" y="6009"/>
                  <a:pt x="5192" y="6144"/>
                </a:cubicBezTo>
                <a:cubicBezTo>
                  <a:pt x="5213" y="6210"/>
                  <a:pt x="5217" y="6265"/>
                  <a:pt x="5204" y="6307"/>
                </a:cubicBezTo>
                <a:cubicBezTo>
                  <a:pt x="5191" y="6350"/>
                  <a:pt x="5162" y="6378"/>
                  <a:pt x="5118" y="6392"/>
                </a:cubicBezTo>
                <a:close/>
                <a:moveTo>
                  <a:pt x="5012" y="6035"/>
                </a:moveTo>
                <a:cubicBezTo>
                  <a:pt x="4964" y="6050"/>
                  <a:pt x="4957" y="6110"/>
                  <a:pt x="4990" y="6215"/>
                </a:cubicBezTo>
                <a:cubicBezTo>
                  <a:pt x="5021" y="6313"/>
                  <a:pt x="5060" y="6355"/>
                  <a:pt x="5107" y="6340"/>
                </a:cubicBezTo>
                <a:cubicBezTo>
                  <a:pt x="5153" y="6326"/>
                  <a:pt x="5160" y="6269"/>
                  <a:pt x="5129" y="6169"/>
                </a:cubicBezTo>
                <a:cubicBezTo>
                  <a:pt x="5096" y="6065"/>
                  <a:pt x="5057" y="6021"/>
                  <a:pt x="5012" y="6035"/>
                </a:cubicBezTo>
                <a:close/>
                <a:moveTo>
                  <a:pt x="5375" y="6319"/>
                </a:moveTo>
                <a:cubicBezTo>
                  <a:pt x="5306" y="6333"/>
                  <a:pt x="5306" y="6333"/>
                  <a:pt x="5306" y="6333"/>
                </a:cubicBezTo>
                <a:cubicBezTo>
                  <a:pt x="5219" y="5930"/>
                  <a:pt x="5219" y="5930"/>
                  <a:pt x="5219" y="5930"/>
                </a:cubicBezTo>
                <a:cubicBezTo>
                  <a:pt x="5288" y="5916"/>
                  <a:pt x="5288" y="5916"/>
                  <a:pt x="5288" y="5916"/>
                </a:cubicBezTo>
                <a:lnTo>
                  <a:pt x="5375" y="6319"/>
                </a:lnTo>
                <a:close/>
                <a:moveTo>
                  <a:pt x="5527" y="6293"/>
                </a:moveTo>
                <a:cubicBezTo>
                  <a:pt x="5457" y="6304"/>
                  <a:pt x="5457" y="6304"/>
                  <a:pt x="5457" y="6304"/>
                </a:cubicBezTo>
                <a:cubicBezTo>
                  <a:pt x="5396" y="5896"/>
                  <a:pt x="5396" y="5896"/>
                  <a:pt x="5396" y="5896"/>
                </a:cubicBezTo>
                <a:cubicBezTo>
                  <a:pt x="5465" y="5886"/>
                  <a:pt x="5465" y="5886"/>
                  <a:pt x="5465" y="5886"/>
                </a:cubicBezTo>
                <a:lnTo>
                  <a:pt x="5527" y="6293"/>
                </a:lnTo>
                <a:close/>
                <a:moveTo>
                  <a:pt x="5715" y="6282"/>
                </a:moveTo>
                <a:cubicBezTo>
                  <a:pt x="5672" y="6285"/>
                  <a:pt x="5637" y="6269"/>
                  <a:pt x="5611" y="6235"/>
                </a:cubicBezTo>
                <a:cubicBezTo>
                  <a:pt x="5585" y="6202"/>
                  <a:pt x="5571" y="6152"/>
                  <a:pt x="5567" y="6086"/>
                </a:cubicBezTo>
                <a:cubicBezTo>
                  <a:pt x="5563" y="6013"/>
                  <a:pt x="5572" y="5957"/>
                  <a:pt x="5595" y="5918"/>
                </a:cubicBezTo>
                <a:cubicBezTo>
                  <a:pt x="5618" y="5880"/>
                  <a:pt x="5653" y="5859"/>
                  <a:pt x="5701" y="5856"/>
                </a:cubicBezTo>
                <a:cubicBezTo>
                  <a:pt x="5791" y="5851"/>
                  <a:pt x="5840" y="5919"/>
                  <a:pt x="5848" y="6060"/>
                </a:cubicBezTo>
                <a:cubicBezTo>
                  <a:pt x="5852" y="6129"/>
                  <a:pt x="5842" y="6183"/>
                  <a:pt x="5819" y="6221"/>
                </a:cubicBezTo>
                <a:cubicBezTo>
                  <a:pt x="5795" y="6259"/>
                  <a:pt x="5761" y="6280"/>
                  <a:pt x="5715" y="6282"/>
                </a:cubicBezTo>
                <a:close/>
                <a:moveTo>
                  <a:pt x="5700" y="5910"/>
                </a:moveTo>
                <a:cubicBezTo>
                  <a:pt x="5651" y="5912"/>
                  <a:pt x="5629" y="5969"/>
                  <a:pt x="5635" y="6079"/>
                </a:cubicBezTo>
                <a:cubicBezTo>
                  <a:pt x="5640" y="6182"/>
                  <a:pt x="5668" y="6232"/>
                  <a:pt x="5717" y="6229"/>
                </a:cubicBezTo>
                <a:cubicBezTo>
                  <a:pt x="5765" y="6227"/>
                  <a:pt x="5786" y="6173"/>
                  <a:pt x="5780" y="6068"/>
                </a:cubicBezTo>
                <a:cubicBezTo>
                  <a:pt x="5774" y="5960"/>
                  <a:pt x="5748" y="5907"/>
                  <a:pt x="5700" y="5910"/>
                </a:cubicBezTo>
                <a:close/>
                <a:moveTo>
                  <a:pt x="5982" y="6274"/>
                </a:moveTo>
                <a:cubicBezTo>
                  <a:pt x="5912" y="6272"/>
                  <a:pt x="5912" y="6272"/>
                  <a:pt x="5912" y="6272"/>
                </a:cubicBezTo>
                <a:cubicBezTo>
                  <a:pt x="5927" y="5860"/>
                  <a:pt x="5927" y="5860"/>
                  <a:pt x="5927" y="5860"/>
                </a:cubicBezTo>
                <a:cubicBezTo>
                  <a:pt x="5997" y="5862"/>
                  <a:pt x="5997" y="5862"/>
                  <a:pt x="5997" y="5862"/>
                </a:cubicBezTo>
                <a:lnTo>
                  <a:pt x="5982" y="6274"/>
                </a:lnTo>
                <a:close/>
                <a:moveTo>
                  <a:pt x="6169" y="6298"/>
                </a:moveTo>
                <a:cubicBezTo>
                  <a:pt x="6126" y="6293"/>
                  <a:pt x="6095" y="6271"/>
                  <a:pt x="6076" y="6233"/>
                </a:cubicBezTo>
                <a:cubicBezTo>
                  <a:pt x="6057" y="6195"/>
                  <a:pt x="6051" y="6143"/>
                  <a:pt x="6060" y="6078"/>
                </a:cubicBezTo>
                <a:cubicBezTo>
                  <a:pt x="6069" y="6005"/>
                  <a:pt x="6089" y="5952"/>
                  <a:pt x="6119" y="5919"/>
                </a:cubicBezTo>
                <a:cubicBezTo>
                  <a:pt x="6148" y="5885"/>
                  <a:pt x="6187" y="5871"/>
                  <a:pt x="6234" y="5877"/>
                </a:cubicBezTo>
                <a:cubicBezTo>
                  <a:pt x="6324" y="5889"/>
                  <a:pt x="6359" y="5964"/>
                  <a:pt x="6341" y="6104"/>
                </a:cubicBezTo>
                <a:cubicBezTo>
                  <a:pt x="6332" y="6173"/>
                  <a:pt x="6313" y="6224"/>
                  <a:pt x="6283" y="6257"/>
                </a:cubicBezTo>
                <a:cubicBezTo>
                  <a:pt x="6252" y="6291"/>
                  <a:pt x="6215" y="6304"/>
                  <a:pt x="6169" y="6298"/>
                </a:cubicBezTo>
                <a:close/>
                <a:moveTo>
                  <a:pt x="6224" y="5929"/>
                </a:moveTo>
                <a:cubicBezTo>
                  <a:pt x="6174" y="5923"/>
                  <a:pt x="6142" y="5974"/>
                  <a:pt x="6128" y="6084"/>
                </a:cubicBezTo>
                <a:cubicBezTo>
                  <a:pt x="6115" y="6186"/>
                  <a:pt x="6132" y="6240"/>
                  <a:pt x="6181" y="6246"/>
                </a:cubicBezTo>
                <a:cubicBezTo>
                  <a:pt x="6229" y="6253"/>
                  <a:pt x="6259" y="6204"/>
                  <a:pt x="6273" y="6100"/>
                </a:cubicBezTo>
                <a:cubicBezTo>
                  <a:pt x="6287" y="5992"/>
                  <a:pt x="6271" y="5935"/>
                  <a:pt x="6224" y="5929"/>
                </a:cubicBezTo>
                <a:close/>
                <a:moveTo>
                  <a:pt x="6423" y="6337"/>
                </a:moveTo>
                <a:cubicBezTo>
                  <a:pt x="6358" y="6323"/>
                  <a:pt x="6358" y="6323"/>
                  <a:pt x="6358" y="6323"/>
                </a:cubicBezTo>
                <a:cubicBezTo>
                  <a:pt x="6453" y="5897"/>
                  <a:pt x="6453" y="5897"/>
                  <a:pt x="6453" y="5897"/>
                </a:cubicBezTo>
                <a:cubicBezTo>
                  <a:pt x="6518" y="5912"/>
                  <a:pt x="6518" y="5912"/>
                  <a:pt x="6518" y="5912"/>
                </a:cubicBezTo>
                <a:lnTo>
                  <a:pt x="6423" y="6337"/>
                </a:lnTo>
                <a:close/>
                <a:moveTo>
                  <a:pt x="6596" y="6393"/>
                </a:moveTo>
                <a:cubicBezTo>
                  <a:pt x="6555" y="6380"/>
                  <a:pt x="6529" y="6353"/>
                  <a:pt x="6516" y="6312"/>
                </a:cubicBezTo>
                <a:cubicBezTo>
                  <a:pt x="6504" y="6271"/>
                  <a:pt x="6508" y="6219"/>
                  <a:pt x="6529" y="6156"/>
                </a:cubicBezTo>
                <a:cubicBezTo>
                  <a:pt x="6551" y="6087"/>
                  <a:pt x="6580" y="6038"/>
                  <a:pt x="6615" y="6010"/>
                </a:cubicBezTo>
                <a:cubicBezTo>
                  <a:pt x="6650" y="5982"/>
                  <a:pt x="6690" y="5976"/>
                  <a:pt x="6736" y="5990"/>
                </a:cubicBezTo>
                <a:cubicBezTo>
                  <a:pt x="6822" y="6018"/>
                  <a:pt x="6843" y="6099"/>
                  <a:pt x="6800" y="6233"/>
                </a:cubicBezTo>
                <a:cubicBezTo>
                  <a:pt x="6779" y="6299"/>
                  <a:pt x="6751" y="6346"/>
                  <a:pt x="6715" y="6373"/>
                </a:cubicBezTo>
                <a:cubicBezTo>
                  <a:pt x="6679" y="6400"/>
                  <a:pt x="6640" y="6407"/>
                  <a:pt x="6596" y="6393"/>
                </a:cubicBezTo>
                <a:close/>
                <a:moveTo>
                  <a:pt x="6716" y="6040"/>
                </a:moveTo>
                <a:cubicBezTo>
                  <a:pt x="6669" y="6025"/>
                  <a:pt x="6628" y="6069"/>
                  <a:pt x="6594" y="6174"/>
                </a:cubicBezTo>
                <a:cubicBezTo>
                  <a:pt x="6563" y="6273"/>
                  <a:pt x="6570" y="6329"/>
                  <a:pt x="6617" y="6344"/>
                </a:cubicBezTo>
                <a:cubicBezTo>
                  <a:pt x="6663" y="6359"/>
                  <a:pt x="6702" y="6316"/>
                  <a:pt x="6734" y="6217"/>
                </a:cubicBezTo>
                <a:cubicBezTo>
                  <a:pt x="6767" y="6113"/>
                  <a:pt x="6761" y="6054"/>
                  <a:pt x="6716" y="6040"/>
                </a:cubicBezTo>
                <a:close/>
                <a:moveTo>
                  <a:pt x="6839" y="6477"/>
                </a:moveTo>
                <a:cubicBezTo>
                  <a:pt x="6777" y="6451"/>
                  <a:pt x="6777" y="6451"/>
                  <a:pt x="6777" y="6451"/>
                </a:cubicBezTo>
                <a:cubicBezTo>
                  <a:pt x="6948" y="6050"/>
                  <a:pt x="6948" y="6050"/>
                  <a:pt x="6948" y="6050"/>
                </a:cubicBezTo>
                <a:cubicBezTo>
                  <a:pt x="7009" y="6076"/>
                  <a:pt x="7009" y="6076"/>
                  <a:pt x="7009" y="6076"/>
                </a:cubicBezTo>
                <a:lnTo>
                  <a:pt x="6839" y="6477"/>
                </a:lnTo>
                <a:close/>
                <a:moveTo>
                  <a:pt x="6962" y="6536"/>
                </a:moveTo>
                <a:cubicBezTo>
                  <a:pt x="6902" y="6506"/>
                  <a:pt x="6902" y="6506"/>
                  <a:pt x="6902" y="6506"/>
                </a:cubicBezTo>
                <a:cubicBezTo>
                  <a:pt x="7095" y="6115"/>
                  <a:pt x="7095" y="6115"/>
                  <a:pt x="7095" y="6115"/>
                </a:cubicBezTo>
                <a:cubicBezTo>
                  <a:pt x="7155" y="6145"/>
                  <a:pt x="7155" y="6145"/>
                  <a:pt x="7155" y="6145"/>
                </a:cubicBezTo>
                <a:lnTo>
                  <a:pt x="6962" y="6536"/>
                </a:lnTo>
                <a:close/>
                <a:moveTo>
                  <a:pt x="7117" y="6630"/>
                </a:moveTo>
                <a:cubicBezTo>
                  <a:pt x="7081" y="6608"/>
                  <a:pt x="7061" y="6576"/>
                  <a:pt x="7059" y="6533"/>
                </a:cubicBezTo>
                <a:cubicBezTo>
                  <a:pt x="7057" y="6491"/>
                  <a:pt x="7073" y="6441"/>
                  <a:pt x="7107" y="6385"/>
                </a:cubicBezTo>
                <a:cubicBezTo>
                  <a:pt x="7145" y="6323"/>
                  <a:pt x="7185" y="6282"/>
                  <a:pt x="7226" y="6263"/>
                </a:cubicBezTo>
                <a:cubicBezTo>
                  <a:pt x="7266" y="6244"/>
                  <a:pt x="7307" y="6247"/>
                  <a:pt x="7348" y="6272"/>
                </a:cubicBezTo>
                <a:cubicBezTo>
                  <a:pt x="7425" y="6319"/>
                  <a:pt x="7427" y="6403"/>
                  <a:pt x="7353" y="6523"/>
                </a:cubicBezTo>
                <a:cubicBezTo>
                  <a:pt x="7317" y="6583"/>
                  <a:pt x="7278" y="6621"/>
                  <a:pt x="7238" y="6639"/>
                </a:cubicBezTo>
                <a:cubicBezTo>
                  <a:pt x="7197" y="6657"/>
                  <a:pt x="7156" y="6654"/>
                  <a:pt x="7117" y="6630"/>
                </a:cubicBezTo>
                <a:close/>
                <a:moveTo>
                  <a:pt x="7317" y="6316"/>
                </a:moveTo>
                <a:cubicBezTo>
                  <a:pt x="7274" y="6290"/>
                  <a:pt x="7224" y="6324"/>
                  <a:pt x="7167" y="6418"/>
                </a:cubicBezTo>
                <a:cubicBezTo>
                  <a:pt x="7113" y="6506"/>
                  <a:pt x="7107" y="6562"/>
                  <a:pt x="7149" y="6588"/>
                </a:cubicBezTo>
                <a:cubicBezTo>
                  <a:pt x="7190" y="6613"/>
                  <a:pt x="7238" y="6581"/>
                  <a:pt x="7293" y="6492"/>
                </a:cubicBezTo>
                <a:cubicBezTo>
                  <a:pt x="7349" y="6399"/>
                  <a:pt x="7358" y="6340"/>
                  <a:pt x="7317" y="6316"/>
                </a:cubicBezTo>
                <a:close/>
                <a:moveTo>
                  <a:pt x="7334" y="6770"/>
                </a:moveTo>
                <a:cubicBezTo>
                  <a:pt x="7280" y="6730"/>
                  <a:pt x="7280" y="6730"/>
                  <a:pt x="7280" y="6730"/>
                </a:cubicBezTo>
                <a:cubicBezTo>
                  <a:pt x="7539" y="6380"/>
                  <a:pt x="7539" y="6380"/>
                  <a:pt x="7539" y="6380"/>
                </a:cubicBezTo>
                <a:cubicBezTo>
                  <a:pt x="7593" y="6419"/>
                  <a:pt x="7593" y="6419"/>
                  <a:pt x="7593" y="6419"/>
                </a:cubicBezTo>
                <a:lnTo>
                  <a:pt x="7334" y="6770"/>
                </a:lnTo>
                <a:close/>
                <a:moveTo>
                  <a:pt x="7469" y="6890"/>
                </a:moveTo>
                <a:cubicBezTo>
                  <a:pt x="7437" y="6862"/>
                  <a:pt x="7424" y="6826"/>
                  <a:pt x="7429" y="6784"/>
                </a:cubicBezTo>
                <a:cubicBezTo>
                  <a:pt x="7434" y="6742"/>
                  <a:pt x="7459" y="6696"/>
                  <a:pt x="7503" y="6647"/>
                </a:cubicBezTo>
                <a:cubicBezTo>
                  <a:pt x="7552" y="6592"/>
                  <a:pt x="7598" y="6559"/>
                  <a:pt x="7641" y="6548"/>
                </a:cubicBezTo>
                <a:cubicBezTo>
                  <a:pt x="7685" y="6537"/>
                  <a:pt x="7724" y="6547"/>
                  <a:pt x="7760" y="6579"/>
                </a:cubicBezTo>
                <a:cubicBezTo>
                  <a:pt x="7827" y="6639"/>
                  <a:pt x="7814" y="6722"/>
                  <a:pt x="7721" y="6827"/>
                </a:cubicBezTo>
                <a:cubicBezTo>
                  <a:pt x="7674" y="6879"/>
                  <a:pt x="7629" y="6910"/>
                  <a:pt x="7586" y="6920"/>
                </a:cubicBezTo>
                <a:cubicBezTo>
                  <a:pt x="7542" y="6931"/>
                  <a:pt x="7503" y="6921"/>
                  <a:pt x="7469" y="6890"/>
                </a:cubicBezTo>
                <a:close/>
                <a:moveTo>
                  <a:pt x="7722" y="6616"/>
                </a:moveTo>
                <a:cubicBezTo>
                  <a:pt x="7684" y="6583"/>
                  <a:pt x="7629" y="6607"/>
                  <a:pt x="7556" y="6690"/>
                </a:cubicBezTo>
                <a:cubicBezTo>
                  <a:pt x="7487" y="6767"/>
                  <a:pt x="7471" y="6822"/>
                  <a:pt x="7508" y="6854"/>
                </a:cubicBezTo>
                <a:cubicBezTo>
                  <a:pt x="7544" y="6886"/>
                  <a:pt x="7597" y="6863"/>
                  <a:pt x="7667" y="6785"/>
                </a:cubicBezTo>
                <a:cubicBezTo>
                  <a:pt x="7739" y="6704"/>
                  <a:pt x="7757" y="6648"/>
                  <a:pt x="7722" y="6616"/>
                </a:cubicBezTo>
                <a:close/>
                <a:moveTo>
                  <a:pt x="7684" y="7076"/>
                </a:moveTo>
                <a:cubicBezTo>
                  <a:pt x="7632" y="7034"/>
                  <a:pt x="7632" y="7034"/>
                  <a:pt x="7632" y="7034"/>
                </a:cubicBezTo>
                <a:cubicBezTo>
                  <a:pt x="7906" y="6695"/>
                  <a:pt x="7906" y="6695"/>
                  <a:pt x="7906" y="6695"/>
                </a:cubicBezTo>
                <a:cubicBezTo>
                  <a:pt x="7958" y="6738"/>
                  <a:pt x="7958" y="6738"/>
                  <a:pt x="7958" y="6738"/>
                </a:cubicBezTo>
                <a:lnTo>
                  <a:pt x="7684" y="707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sp>
        <p:nvSpPr>
          <p:cNvPr id="20" name="Freeform 11"/>
          <p:cNvSpPr>
            <a:spLocks noEditPoints="1"/>
          </p:cNvSpPr>
          <p:nvPr/>
        </p:nvSpPr>
        <p:spPr bwMode="auto">
          <a:xfrm flipH="1">
            <a:off x="7957439" y="2840707"/>
            <a:ext cx="2482634" cy="2301941"/>
          </a:xfrm>
          <a:custGeom>
            <a:avLst/>
            <a:gdLst>
              <a:gd name="T0" fmla="*/ 370 w 7863"/>
              <a:gd name="T1" fmla="*/ 7120 h 7290"/>
              <a:gd name="T2" fmla="*/ 210 w 7863"/>
              <a:gd name="T3" fmla="*/ 6944 h 7290"/>
              <a:gd name="T4" fmla="*/ 370 w 7863"/>
              <a:gd name="T5" fmla="*/ 6646 h 7290"/>
              <a:gd name="T6" fmla="*/ 210 w 7863"/>
              <a:gd name="T7" fmla="*/ 6469 h 7290"/>
              <a:gd name="T8" fmla="*/ 370 w 7863"/>
              <a:gd name="T9" fmla="*/ 6171 h 7290"/>
              <a:gd name="T10" fmla="*/ 210 w 7863"/>
              <a:gd name="T11" fmla="*/ 5994 h 7290"/>
              <a:gd name="T12" fmla="*/ 370 w 7863"/>
              <a:gd name="T13" fmla="*/ 5696 h 7290"/>
              <a:gd name="T14" fmla="*/ 210 w 7863"/>
              <a:gd name="T15" fmla="*/ 5519 h 7290"/>
              <a:gd name="T16" fmla="*/ 370 w 7863"/>
              <a:gd name="T17" fmla="*/ 5221 h 7290"/>
              <a:gd name="T18" fmla="*/ 210 w 7863"/>
              <a:gd name="T19" fmla="*/ 5044 h 7290"/>
              <a:gd name="T20" fmla="*/ 370 w 7863"/>
              <a:gd name="T21" fmla="*/ 4746 h 7290"/>
              <a:gd name="T22" fmla="*/ 210 w 7863"/>
              <a:gd name="T23" fmla="*/ 4569 h 7290"/>
              <a:gd name="T24" fmla="*/ 370 w 7863"/>
              <a:gd name="T25" fmla="*/ 4271 h 7290"/>
              <a:gd name="T26" fmla="*/ 210 w 7863"/>
              <a:gd name="T27" fmla="*/ 4094 h 7290"/>
              <a:gd name="T28" fmla="*/ 370 w 7863"/>
              <a:gd name="T29" fmla="*/ 3796 h 7290"/>
              <a:gd name="T30" fmla="*/ 210 w 7863"/>
              <a:gd name="T31" fmla="*/ 3619 h 7290"/>
              <a:gd name="T32" fmla="*/ 7 w 7863"/>
              <a:gd name="T33" fmla="*/ 3260 h 7290"/>
              <a:gd name="T34" fmla="*/ 55 w 7863"/>
              <a:gd name="T35" fmla="*/ 2955 h 7290"/>
              <a:gd name="T36" fmla="*/ 7 w 7863"/>
              <a:gd name="T37" fmla="*/ 2785 h 7290"/>
              <a:gd name="T38" fmla="*/ 55 w 7863"/>
              <a:gd name="T39" fmla="*/ 2480 h 7290"/>
              <a:gd name="T40" fmla="*/ 7 w 7863"/>
              <a:gd name="T41" fmla="*/ 2310 h 7290"/>
              <a:gd name="T42" fmla="*/ 55 w 7863"/>
              <a:gd name="T43" fmla="*/ 2005 h 7290"/>
              <a:gd name="T44" fmla="*/ 7 w 7863"/>
              <a:gd name="T45" fmla="*/ 1835 h 7290"/>
              <a:gd name="T46" fmla="*/ 55 w 7863"/>
              <a:gd name="T47" fmla="*/ 1530 h 7290"/>
              <a:gd name="T48" fmla="*/ 7 w 7863"/>
              <a:gd name="T49" fmla="*/ 1360 h 7290"/>
              <a:gd name="T50" fmla="*/ 55 w 7863"/>
              <a:gd name="T51" fmla="*/ 1055 h 7290"/>
              <a:gd name="T52" fmla="*/ 17 w 7863"/>
              <a:gd name="T53" fmla="*/ 857 h 7290"/>
              <a:gd name="T54" fmla="*/ 186 w 7863"/>
              <a:gd name="T55" fmla="*/ 512 h 7290"/>
              <a:gd name="T56" fmla="*/ 301 w 7863"/>
              <a:gd name="T57" fmla="*/ 296 h 7290"/>
              <a:gd name="T58" fmla="*/ 849 w 7863"/>
              <a:gd name="T59" fmla="*/ 447 h 7290"/>
              <a:gd name="T60" fmla="*/ 831 w 7863"/>
              <a:gd name="T61" fmla="*/ 397 h 7290"/>
              <a:gd name="T62" fmla="*/ 1276 w 7863"/>
              <a:gd name="T63" fmla="*/ 426 h 7290"/>
              <a:gd name="T64" fmla="*/ 1273 w 7863"/>
              <a:gd name="T65" fmla="*/ 373 h 7290"/>
              <a:gd name="T66" fmla="*/ 1751 w 7863"/>
              <a:gd name="T67" fmla="*/ 426 h 7290"/>
              <a:gd name="T68" fmla="*/ 1748 w 7863"/>
              <a:gd name="T69" fmla="*/ 373 h 7290"/>
              <a:gd name="T70" fmla="*/ 2226 w 7863"/>
              <a:gd name="T71" fmla="*/ 427 h 7290"/>
              <a:gd name="T72" fmla="*/ 2223 w 7863"/>
              <a:gd name="T73" fmla="*/ 374 h 7290"/>
              <a:gd name="T74" fmla="*/ 2701 w 7863"/>
              <a:gd name="T75" fmla="*/ 427 h 7290"/>
              <a:gd name="T76" fmla="*/ 2697 w 7863"/>
              <a:gd name="T77" fmla="*/ 374 h 7290"/>
              <a:gd name="T78" fmla="*/ 3176 w 7863"/>
              <a:gd name="T79" fmla="*/ 427 h 7290"/>
              <a:gd name="T80" fmla="*/ 3172 w 7863"/>
              <a:gd name="T81" fmla="*/ 374 h 7290"/>
              <a:gd name="T82" fmla="*/ 3600 w 7863"/>
              <a:gd name="T83" fmla="*/ 454 h 7290"/>
              <a:gd name="T84" fmla="*/ 3612 w 7863"/>
              <a:gd name="T85" fmla="*/ 402 h 7290"/>
              <a:gd name="T86" fmla="*/ 3925 w 7863"/>
              <a:gd name="T87" fmla="*/ 687 h 7290"/>
              <a:gd name="T88" fmla="*/ 3959 w 7863"/>
              <a:gd name="T89" fmla="*/ 645 h 7290"/>
              <a:gd name="T90" fmla="*/ 4351 w 7863"/>
              <a:gd name="T91" fmla="*/ 1009 h 7290"/>
              <a:gd name="T92" fmla="*/ 4376 w 7863"/>
              <a:gd name="T93" fmla="*/ 963 h 7290"/>
              <a:gd name="T94" fmla="*/ 4874 w 7863"/>
              <a:gd name="T95" fmla="*/ 813 h 7290"/>
              <a:gd name="T96" fmla="*/ 5118 w 7863"/>
              <a:gd name="T97" fmla="*/ 898 h 7290"/>
              <a:gd name="T98" fmla="*/ 5306 w 7863"/>
              <a:gd name="T99" fmla="*/ 957 h 7290"/>
              <a:gd name="T100" fmla="*/ 5848 w 7863"/>
              <a:gd name="T101" fmla="*/ 1230 h 7290"/>
              <a:gd name="T102" fmla="*/ 5635 w 7863"/>
              <a:gd name="T103" fmla="*/ 1211 h 7290"/>
              <a:gd name="T104" fmla="*/ 6341 w 7863"/>
              <a:gd name="T105" fmla="*/ 1186 h 7290"/>
              <a:gd name="T106" fmla="*/ 6128 w 7863"/>
              <a:gd name="T107" fmla="*/ 1207 h 7290"/>
              <a:gd name="T108" fmla="*/ 6800 w 7863"/>
              <a:gd name="T109" fmla="*/ 1057 h 7290"/>
              <a:gd name="T110" fmla="*/ 6594 w 7863"/>
              <a:gd name="T111" fmla="*/ 1116 h 7290"/>
              <a:gd name="T112" fmla="*/ 7229 w 7863"/>
              <a:gd name="T113" fmla="*/ 848 h 7290"/>
              <a:gd name="T114" fmla="*/ 7037 w 7863"/>
              <a:gd name="T115" fmla="*/ 942 h 7290"/>
              <a:gd name="T116" fmla="*/ 7613 w 7863"/>
              <a:gd name="T117" fmla="*/ 565 h 7290"/>
              <a:gd name="T118" fmla="*/ 7441 w 7863"/>
              <a:gd name="T119" fmla="*/ 692 h 7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63" h="7290">
                <a:moveTo>
                  <a:pt x="419" y="7220"/>
                </a:moveTo>
                <a:cubicBezTo>
                  <a:pt x="419" y="7290"/>
                  <a:pt x="419" y="7290"/>
                  <a:pt x="419" y="7290"/>
                </a:cubicBezTo>
                <a:cubicBezTo>
                  <a:pt x="7" y="7290"/>
                  <a:pt x="7" y="7290"/>
                  <a:pt x="7" y="7290"/>
                </a:cubicBezTo>
                <a:cubicBezTo>
                  <a:pt x="7" y="7220"/>
                  <a:pt x="7" y="7220"/>
                  <a:pt x="7" y="7220"/>
                </a:cubicBezTo>
                <a:lnTo>
                  <a:pt x="419" y="7220"/>
                </a:lnTo>
                <a:close/>
                <a:moveTo>
                  <a:pt x="55" y="6914"/>
                </a:moveTo>
                <a:cubicBezTo>
                  <a:pt x="92" y="6889"/>
                  <a:pt x="145" y="6876"/>
                  <a:pt x="215" y="6876"/>
                </a:cubicBezTo>
                <a:cubicBezTo>
                  <a:pt x="356" y="6876"/>
                  <a:pt x="426" y="6921"/>
                  <a:pt x="426" y="7012"/>
                </a:cubicBezTo>
                <a:cubicBezTo>
                  <a:pt x="426" y="7059"/>
                  <a:pt x="407" y="7095"/>
                  <a:pt x="370" y="7120"/>
                </a:cubicBezTo>
                <a:cubicBezTo>
                  <a:pt x="333" y="7145"/>
                  <a:pt x="278" y="7158"/>
                  <a:pt x="205" y="7158"/>
                </a:cubicBezTo>
                <a:cubicBezTo>
                  <a:pt x="138" y="7158"/>
                  <a:pt x="88" y="7146"/>
                  <a:pt x="53" y="7122"/>
                </a:cubicBezTo>
                <a:cubicBezTo>
                  <a:pt x="18" y="7098"/>
                  <a:pt x="0" y="7064"/>
                  <a:pt x="0" y="7021"/>
                </a:cubicBezTo>
                <a:cubicBezTo>
                  <a:pt x="0" y="6975"/>
                  <a:pt x="18" y="6940"/>
                  <a:pt x="55" y="6914"/>
                </a:cubicBezTo>
                <a:close/>
                <a:moveTo>
                  <a:pt x="210" y="6944"/>
                </a:moveTo>
                <a:cubicBezTo>
                  <a:pt x="105" y="6944"/>
                  <a:pt x="53" y="6968"/>
                  <a:pt x="53" y="7016"/>
                </a:cubicBezTo>
                <a:cubicBezTo>
                  <a:pt x="53" y="7065"/>
                  <a:pt x="105" y="7090"/>
                  <a:pt x="208" y="7090"/>
                </a:cubicBezTo>
                <a:cubicBezTo>
                  <a:pt x="318" y="7090"/>
                  <a:pt x="373" y="7065"/>
                  <a:pt x="373" y="7015"/>
                </a:cubicBezTo>
                <a:cubicBezTo>
                  <a:pt x="373" y="6968"/>
                  <a:pt x="319" y="6944"/>
                  <a:pt x="210" y="6944"/>
                </a:cubicBezTo>
                <a:close/>
                <a:moveTo>
                  <a:pt x="419" y="6744"/>
                </a:moveTo>
                <a:cubicBezTo>
                  <a:pt x="419" y="6815"/>
                  <a:pt x="419" y="6815"/>
                  <a:pt x="419" y="6815"/>
                </a:cubicBezTo>
                <a:cubicBezTo>
                  <a:pt x="7" y="6815"/>
                  <a:pt x="7" y="6815"/>
                  <a:pt x="7" y="6815"/>
                </a:cubicBezTo>
                <a:cubicBezTo>
                  <a:pt x="7" y="6744"/>
                  <a:pt x="7" y="6744"/>
                  <a:pt x="7" y="6744"/>
                </a:cubicBezTo>
                <a:lnTo>
                  <a:pt x="419" y="6744"/>
                </a:lnTo>
                <a:close/>
                <a:moveTo>
                  <a:pt x="55" y="6439"/>
                </a:moveTo>
                <a:cubicBezTo>
                  <a:pt x="92" y="6414"/>
                  <a:pt x="145" y="6401"/>
                  <a:pt x="215" y="6401"/>
                </a:cubicBezTo>
                <a:cubicBezTo>
                  <a:pt x="356" y="6401"/>
                  <a:pt x="426" y="6446"/>
                  <a:pt x="426" y="6537"/>
                </a:cubicBezTo>
                <a:cubicBezTo>
                  <a:pt x="426" y="6584"/>
                  <a:pt x="407" y="6621"/>
                  <a:pt x="370" y="6646"/>
                </a:cubicBezTo>
                <a:cubicBezTo>
                  <a:pt x="333" y="6671"/>
                  <a:pt x="278" y="6683"/>
                  <a:pt x="205" y="6683"/>
                </a:cubicBezTo>
                <a:cubicBezTo>
                  <a:pt x="138" y="6683"/>
                  <a:pt x="88" y="6671"/>
                  <a:pt x="53" y="6647"/>
                </a:cubicBezTo>
                <a:cubicBezTo>
                  <a:pt x="18" y="6623"/>
                  <a:pt x="0" y="6590"/>
                  <a:pt x="0" y="6547"/>
                </a:cubicBezTo>
                <a:cubicBezTo>
                  <a:pt x="0" y="6501"/>
                  <a:pt x="18" y="6465"/>
                  <a:pt x="55" y="6439"/>
                </a:cubicBezTo>
                <a:close/>
                <a:moveTo>
                  <a:pt x="210" y="6469"/>
                </a:moveTo>
                <a:cubicBezTo>
                  <a:pt x="105" y="6469"/>
                  <a:pt x="53" y="6493"/>
                  <a:pt x="53" y="6542"/>
                </a:cubicBezTo>
                <a:cubicBezTo>
                  <a:pt x="53" y="6591"/>
                  <a:pt x="105" y="6615"/>
                  <a:pt x="208" y="6615"/>
                </a:cubicBezTo>
                <a:cubicBezTo>
                  <a:pt x="318" y="6615"/>
                  <a:pt x="373" y="6590"/>
                  <a:pt x="373" y="6540"/>
                </a:cubicBezTo>
                <a:cubicBezTo>
                  <a:pt x="373" y="6493"/>
                  <a:pt x="319" y="6469"/>
                  <a:pt x="210" y="6469"/>
                </a:cubicBezTo>
                <a:close/>
                <a:moveTo>
                  <a:pt x="419" y="6269"/>
                </a:moveTo>
                <a:cubicBezTo>
                  <a:pt x="419" y="6340"/>
                  <a:pt x="419" y="6340"/>
                  <a:pt x="419" y="6340"/>
                </a:cubicBezTo>
                <a:cubicBezTo>
                  <a:pt x="7" y="6340"/>
                  <a:pt x="7" y="6340"/>
                  <a:pt x="7" y="6340"/>
                </a:cubicBezTo>
                <a:cubicBezTo>
                  <a:pt x="7" y="6269"/>
                  <a:pt x="7" y="6269"/>
                  <a:pt x="7" y="6269"/>
                </a:cubicBezTo>
                <a:lnTo>
                  <a:pt x="419" y="6269"/>
                </a:lnTo>
                <a:close/>
                <a:moveTo>
                  <a:pt x="55" y="5965"/>
                </a:moveTo>
                <a:cubicBezTo>
                  <a:pt x="92" y="5939"/>
                  <a:pt x="145" y="5926"/>
                  <a:pt x="215" y="5926"/>
                </a:cubicBezTo>
                <a:cubicBezTo>
                  <a:pt x="356" y="5926"/>
                  <a:pt x="426" y="5971"/>
                  <a:pt x="426" y="6062"/>
                </a:cubicBezTo>
                <a:cubicBezTo>
                  <a:pt x="426" y="6109"/>
                  <a:pt x="407" y="6146"/>
                  <a:pt x="370" y="6171"/>
                </a:cubicBezTo>
                <a:cubicBezTo>
                  <a:pt x="333" y="6196"/>
                  <a:pt x="278" y="6208"/>
                  <a:pt x="205" y="6208"/>
                </a:cubicBezTo>
                <a:cubicBezTo>
                  <a:pt x="138" y="6208"/>
                  <a:pt x="88" y="6196"/>
                  <a:pt x="53" y="6172"/>
                </a:cubicBezTo>
                <a:cubicBezTo>
                  <a:pt x="18" y="6148"/>
                  <a:pt x="0" y="6115"/>
                  <a:pt x="0" y="6072"/>
                </a:cubicBezTo>
                <a:cubicBezTo>
                  <a:pt x="0" y="6026"/>
                  <a:pt x="18" y="5990"/>
                  <a:pt x="55" y="5965"/>
                </a:cubicBezTo>
                <a:close/>
                <a:moveTo>
                  <a:pt x="210" y="5994"/>
                </a:moveTo>
                <a:cubicBezTo>
                  <a:pt x="105" y="5994"/>
                  <a:pt x="53" y="6018"/>
                  <a:pt x="53" y="6067"/>
                </a:cubicBezTo>
                <a:cubicBezTo>
                  <a:pt x="53" y="6116"/>
                  <a:pt x="105" y="6140"/>
                  <a:pt x="208" y="6140"/>
                </a:cubicBezTo>
                <a:cubicBezTo>
                  <a:pt x="318" y="6140"/>
                  <a:pt x="373" y="6115"/>
                  <a:pt x="373" y="6065"/>
                </a:cubicBezTo>
                <a:cubicBezTo>
                  <a:pt x="373" y="6018"/>
                  <a:pt x="319" y="5994"/>
                  <a:pt x="210" y="5994"/>
                </a:cubicBezTo>
                <a:close/>
                <a:moveTo>
                  <a:pt x="419" y="5795"/>
                </a:moveTo>
                <a:cubicBezTo>
                  <a:pt x="419" y="5865"/>
                  <a:pt x="419" y="5865"/>
                  <a:pt x="419" y="5865"/>
                </a:cubicBezTo>
                <a:cubicBezTo>
                  <a:pt x="7" y="5865"/>
                  <a:pt x="7" y="5865"/>
                  <a:pt x="7" y="5865"/>
                </a:cubicBezTo>
                <a:cubicBezTo>
                  <a:pt x="7" y="5795"/>
                  <a:pt x="7" y="5795"/>
                  <a:pt x="7" y="5795"/>
                </a:cubicBezTo>
                <a:lnTo>
                  <a:pt x="419" y="5795"/>
                </a:lnTo>
                <a:close/>
                <a:moveTo>
                  <a:pt x="55" y="5489"/>
                </a:moveTo>
                <a:cubicBezTo>
                  <a:pt x="92" y="5464"/>
                  <a:pt x="145" y="5451"/>
                  <a:pt x="215" y="5451"/>
                </a:cubicBezTo>
                <a:cubicBezTo>
                  <a:pt x="356" y="5451"/>
                  <a:pt x="426" y="5496"/>
                  <a:pt x="426" y="5587"/>
                </a:cubicBezTo>
                <a:cubicBezTo>
                  <a:pt x="426" y="5634"/>
                  <a:pt x="407" y="5671"/>
                  <a:pt x="370" y="5696"/>
                </a:cubicBezTo>
                <a:cubicBezTo>
                  <a:pt x="333" y="5721"/>
                  <a:pt x="278" y="5733"/>
                  <a:pt x="205" y="5733"/>
                </a:cubicBezTo>
                <a:cubicBezTo>
                  <a:pt x="138" y="5733"/>
                  <a:pt x="88" y="5721"/>
                  <a:pt x="53" y="5697"/>
                </a:cubicBezTo>
                <a:cubicBezTo>
                  <a:pt x="18" y="5673"/>
                  <a:pt x="0" y="5640"/>
                  <a:pt x="0" y="5597"/>
                </a:cubicBezTo>
                <a:cubicBezTo>
                  <a:pt x="0" y="5551"/>
                  <a:pt x="18" y="5515"/>
                  <a:pt x="55" y="5489"/>
                </a:cubicBezTo>
                <a:close/>
                <a:moveTo>
                  <a:pt x="210" y="5519"/>
                </a:moveTo>
                <a:cubicBezTo>
                  <a:pt x="105" y="5519"/>
                  <a:pt x="53" y="5543"/>
                  <a:pt x="53" y="5592"/>
                </a:cubicBezTo>
                <a:cubicBezTo>
                  <a:pt x="53" y="5641"/>
                  <a:pt x="105" y="5665"/>
                  <a:pt x="208" y="5665"/>
                </a:cubicBezTo>
                <a:cubicBezTo>
                  <a:pt x="318" y="5665"/>
                  <a:pt x="373" y="5640"/>
                  <a:pt x="373" y="5590"/>
                </a:cubicBezTo>
                <a:cubicBezTo>
                  <a:pt x="373" y="5543"/>
                  <a:pt x="319" y="5519"/>
                  <a:pt x="210" y="5519"/>
                </a:cubicBezTo>
                <a:close/>
                <a:moveTo>
                  <a:pt x="419" y="5320"/>
                </a:moveTo>
                <a:cubicBezTo>
                  <a:pt x="419" y="5390"/>
                  <a:pt x="419" y="5390"/>
                  <a:pt x="419" y="5390"/>
                </a:cubicBezTo>
                <a:cubicBezTo>
                  <a:pt x="7" y="5390"/>
                  <a:pt x="7" y="5390"/>
                  <a:pt x="7" y="5390"/>
                </a:cubicBezTo>
                <a:cubicBezTo>
                  <a:pt x="7" y="5320"/>
                  <a:pt x="7" y="5320"/>
                  <a:pt x="7" y="5320"/>
                </a:cubicBezTo>
                <a:lnTo>
                  <a:pt x="419" y="5320"/>
                </a:lnTo>
                <a:close/>
                <a:moveTo>
                  <a:pt x="55" y="5014"/>
                </a:moveTo>
                <a:cubicBezTo>
                  <a:pt x="92" y="4989"/>
                  <a:pt x="145" y="4976"/>
                  <a:pt x="215" y="4976"/>
                </a:cubicBezTo>
                <a:cubicBezTo>
                  <a:pt x="356" y="4976"/>
                  <a:pt x="426" y="5021"/>
                  <a:pt x="426" y="5112"/>
                </a:cubicBezTo>
                <a:cubicBezTo>
                  <a:pt x="426" y="5159"/>
                  <a:pt x="407" y="5196"/>
                  <a:pt x="370" y="5221"/>
                </a:cubicBezTo>
                <a:cubicBezTo>
                  <a:pt x="333" y="5246"/>
                  <a:pt x="278" y="5258"/>
                  <a:pt x="205" y="5258"/>
                </a:cubicBezTo>
                <a:cubicBezTo>
                  <a:pt x="138" y="5258"/>
                  <a:pt x="88" y="5246"/>
                  <a:pt x="53" y="5222"/>
                </a:cubicBezTo>
                <a:cubicBezTo>
                  <a:pt x="18" y="5198"/>
                  <a:pt x="0" y="5165"/>
                  <a:pt x="0" y="5122"/>
                </a:cubicBezTo>
                <a:cubicBezTo>
                  <a:pt x="0" y="5076"/>
                  <a:pt x="18" y="5040"/>
                  <a:pt x="55" y="5014"/>
                </a:cubicBezTo>
                <a:close/>
                <a:moveTo>
                  <a:pt x="210" y="5044"/>
                </a:moveTo>
                <a:cubicBezTo>
                  <a:pt x="105" y="5044"/>
                  <a:pt x="53" y="5068"/>
                  <a:pt x="53" y="5117"/>
                </a:cubicBezTo>
                <a:cubicBezTo>
                  <a:pt x="53" y="5166"/>
                  <a:pt x="105" y="5190"/>
                  <a:pt x="208" y="5190"/>
                </a:cubicBezTo>
                <a:cubicBezTo>
                  <a:pt x="318" y="5190"/>
                  <a:pt x="373" y="5165"/>
                  <a:pt x="373" y="5115"/>
                </a:cubicBezTo>
                <a:cubicBezTo>
                  <a:pt x="373" y="5068"/>
                  <a:pt x="319" y="5044"/>
                  <a:pt x="210" y="5044"/>
                </a:cubicBezTo>
                <a:close/>
                <a:moveTo>
                  <a:pt x="419" y="4845"/>
                </a:moveTo>
                <a:cubicBezTo>
                  <a:pt x="419" y="4915"/>
                  <a:pt x="419" y="4915"/>
                  <a:pt x="419" y="4915"/>
                </a:cubicBezTo>
                <a:cubicBezTo>
                  <a:pt x="7" y="4915"/>
                  <a:pt x="7" y="4915"/>
                  <a:pt x="7" y="4915"/>
                </a:cubicBezTo>
                <a:cubicBezTo>
                  <a:pt x="7" y="4845"/>
                  <a:pt x="7" y="4845"/>
                  <a:pt x="7" y="4845"/>
                </a:cubicBezTo>
                <a:lnTo>
                  <a:pt x="419" y="4845"/>
                </a:lnTo>
                <a:close/>
                <a:moveTo>
                  <a:pt x="55" y="4539"/>
                </a:moveTo>
                <a:cubicBezTo>
                  <a:pt x="92" y="4514"/>
                  <a:pt x="145" y="4501"/>
                  <a:pt x="215" y="4501"/>
                </a:cubicBezTo>
                <a:cubicBezTo>
                  <a:pt x="356" y="4501"/>
                  <a:pt x="426" y="4546"/>
                  <a:pt x="426" y="4637"/>
                </a:cubicBezTo>
                <a:cubicBezTo>
                  <a:pt x="426" y="4684"/>
                  <a:pt x="407" y="4721"/>
                  <a:pt x="370" y="4746"/>
                </a:cubicBezTo>
                <a:cubicBezTo>
                  <a:pt x="333" y="4771"/>
                  <a:pt x="278" y="4783"/>
                  <a:pt x="205" y="4783"/>
                </a:cubicBezTo>
                <a:cubicBezTo>
                  <a:pt x="138" y="4783"/>
                  <a:pt x="88" y="4771"/>
                  <a:pt x="53" y="4747"/>
                </a:cubicBezTo>
                <a:cubicBezTo>
                  <a:pt x="18" y="4723"/>
                  <a:pt x="0" y="4690"/>
                  <a:pt x="0" y="4647"/>
                </a:cubicBezTo>
                <a:cubicBezTo>
                  <a:pt x="0" y="4601"/>
                  <a:pt x="18" y="4565"/>
                  <a:pt x="55" y="4539"/>
                </a:cubicBezTo>
                <a:close/>
                <a:moveTo>
                  <a:pt x="210" y="4569"/>
                </a:moveTo>
                <a:cubicBezTo>
                  <a:pt x="105" y="4569"/>
                  <a:pt x="53" y="4593"/>
                  <a:pt x="53" y="4642"/>
                </a:cubicBezTo>
                <a:cubicBezTo>
                  <a:pt x="53" y="4691"/>
                  <a:pt x="105" y="4715"/>
                  <a:pt x="208" y="4715"/>
                </a:cubicBezTo>
                <a:cubicBezTo>
                  <a:pt x="318" y="4715"/>
                  <a:pt x="373" y="4690"/>
                  <a:pt x="373" y="4640"/>
                </a:cubicBezTo>
                <a:cubicBezTo>
                  <a:pt x="373" y="4593"/>
                  <a:pt x="319" y="4569"/>
                  <a:pt x="210" y="4569"/>
                </a:cubicBezTo>
                <a:close/>
                <a:moveTo>
                  <a:pt x="419" y="4370"/>
                </a:moveTo>
                <a:cubicBezTo>
                  <a:pt x="419" y="4440"/>
                  <a:pt x="419" y="4440"/>
                  <a:pt x="419" y="4440"/>
                </a:cubicBezTo>
                <a:cubicBezTo>
                  <a:pt x="7" y="4440"/>
                  <a:pt x="7" y="4440"/>
                  <a:pt x="7" y="4440"/>
                </a:cubicBezTo>
                <a:cubicBezTo>
                  <a:pt x="7" y="4370"/>
                  <a:pt x="7" y="4370"/>
                  <a:pt x="7" y="4370"/>
                </a:cubicBezTo>
                <a:lnTo>
                  <a:pt x="419" y="4370"/>
                </a:lnTo>
                <a:close/>
                <a:moveTo>
                  <a:pt x="55" y="4065"/>
                </a:moveTo>
                <a:cubicBezTo>
                  <a:pt x="92" y="4039"/>
                  <a:pt x="145" y="4026"/>
                  <a:pt x="215" y="4026"/>
                </a:cubicBezTo>
                <a:cubicBezTo>
                  <a:pt x="356" y="4026"/>
                  <a:pt x="426" y="4072"/>
                  <a:pt x="426" y="4162"/>
                </a:cubicBezTo>
                <a:cubicBezTo>
                  <a:pt x="426" y="4210"/>
                  <a:pt x="407" y="4246"/>
                  <a:pt x="370" y="4271"/>
                </a:cubicBezTo>
                <a:cubicBezTo>
                  <a:pt x="333" y="4296"/>
                  <a:pt x="278" y="4309"/>
                  <a:pt x="205" y="4309"/>
                </a:cubicBezTo>
                <a:cubicBezTo>
                  <a:pt x="138" y="4309"/>
                  <a:pt x="88" y="4297"/>
                  <a:pt x="53" y="4273"/>
                </a:cubicBezTo>
                <a:cubicBezTo>
                  <a:pt x="18" y="4249"/>
                  <a:pt x="0" y="4215"/>
                  <a:pt x="0" y="4172"/>
                </a:cubicBezTo>
                <a:cubicBezTo>
                  <a:pt x="0" y="4126"/>
                  <a:pt x="18" y="4090"/>
                  <a:pt x="55" y="4065"/>
                </a:cubicBezTo>
                <a:close/>
                <a:moveTo>
                  <a:pt x="210" y="4094"/>
                </a:moveTo>
                <a:cubicBezTo>
                  <a:pt x="105" y="4094"/>
                  <a:pt x="53" y="4119"/>
                  <a:pt x="53" y="4167"/>
                </a:cubicBezTo>
                <a:cubicBezTo>
                  <a:pt x="53" y="4216"/>
                  <a:pt x="105" y="4241"/>
                  <a:pt x="208" y="4241"/>
                </a:cubicBezTo>
                <a:cubicBezTo>
                  <a:pt x="318" y="4241"/>
                  <a:pt x="373" y="4216"/>
                  <a:pt x="373" y="4165"/>
                </a:cubicBezTo>
                <a:cubicBezTo>
                  <a:pt x="373" y="4118"/>
                  <a:pt x="319" y="4094"/>
                  <a:pt x="210" y="4094"/>
                </a:cubicBezTo>
                <a:close/>
                <a:moveTo>
                  <a:pt x="419" y="3895"/>
                </a:moveTo>
                <a:cubicBezTo>
                  <a:pt x="419" y="3965"/>
                  <a:pt x="419" y="3965"/>
                  <a:pt x="419" y="3965"/>
                </a:cubicBezTo>
                <a:cubicBezTo>
                  <a:pt x="7" y="3965"/>
                  <a:pt x="7" y="3965"/>
                  <a:pt x="7" y="3965"/>
                </a:cubicBezTo>
                <a:cubicBezTo>
                  <a:pt x="7" y="3895"/>
                  <a:pt x="7" y="3895"/>
                  <a:pt x="7" y="3895"/>
                </a:cubicBezTo>
                <a:lnTo>
                  <a:pt x="419" y="3895"/>
                </a:lnTo>
                <a:close/>
                <a:moveTo>
                  <a:pt x="55" y="3590"/>
                </a:moveTo>
                <a:cubicBezTo>
                  <a:pt x="92" y="3564"/>
                  <a:pt x="145" y="3551"/>
                  <a:pt x="215" y="3551"/>
                </a:cubicBezTo>
                <a:cubicBezTo>
                  <a:pt x="356" y="3551"/>
                  <a:pt x="426" y="3596"/>
                  <a:pt x="426" y="3687"/>
                </a:cubicBezTo>
                <a:cubicBezTo>
                  <a:pt x="426" y="3734"/>
                  <a:pt x="407" y="3771"/>
                  <a:pt x="370" y="3796"/>
                </a:cubicBezTo>
                <a:cubicBezTo>
                  <a:pt x="333" y="3821"/>
                  <a:pt x="278" y="3833"/>
                  <a:pt x="205" y="3833"/>
                </a:cubicBezTo>
                <a:cubicBezTo>
                  <a:pt x="138" y="3833"/>
                  <a:pt x="88" y="3821"/>
                  <a:pt x="53" y="3797"/>
                </a:cubicBezTo>
                <a:cubicBezTo>
                  <a:pt x="18" y="3773"/>
                  <a:pt x="0" y="3740"/>
                  <a:pt x="0" y="3697"/>
                </a:cubicBezTo>
                <a:cubicBezTo>
                  <a:pt x="0" y="3651"/>
                  <a:pt x="18" y="3615"/>
                  <a:pt x="55" y="3590"/>
                </a:cubicBezTo>
                <a:close/>
                <a:moveTo>
                  <a:pt x="210" y="3619"/>
                </a:moveTo>
                <a:cubicBezTo>
                  <a:pt x="105" y="3619"/>
                  <a:pt x="53" y="3643"/>
                  <a:pt x="53" y="3692"/>
                </a:cubicBezTo>
                <a:cubicBezTo>
                  <a:pt x="53" y="3741"/>
                  <a:pt x="105" y="3765"/>
                  <a:pt x="208" y="3765"/>
                </a:cubicBezTo>
                <a:cubicBezTo>
                  <a:pt x="318" y="3765"/>
                  <a:pt x="373" y="3740"/>
                  <a:pt x="373" y="3690"/>
                </a:cubicBezTo>
                <a:cubicBezTo>
                  <a:pt x="373" y="3643"/>
                  <a:pt x="319" y="3619"/>
                  <a:pt x="210" y="3619"/>
                </a:cubicBezTo>
                <a:close/>
                <a:moveTo>
                  <a:pt x="419" y="3420"/>
                </a:moveTo>
                <a:cubicBezTo>
                  <a:pt x="419" y="3490"/>
                  <a:pt x="419" y="3490"/>
                  <a:pt x="419" y="3490"/>
                </a:cubicBezTo>
                <a:cubicBezTo>
                  <a:pt x="7" y="3490"/>
                  <a:pt x="7" y="3490"/>
                  <a:pt x="7" y="3490"/>
                </a:cubicBezTo>
                <a:cubicBezTo>
                  <a:pt x="7" y="3420"/>
                  <a:pt x="7" y="3420"/>
                  <a:pt x="7" y="3420"/>
                </a:cubicBezTo>
                <a:lnTo>
                  <a:pt x="419" y="3420"/>
                </a:lnTo>
                <a:close/>
                <a:moveTo>
                  <a:pt x="419" y="3260"/>
                </a:moveTo>
                <a:cubicBezTo>
                  <a:pt x="419" y="3331"/>
                  <a:pt x="419" y="3331"/>
                  <a:pt x="419" y="3331"/>
                </a:cubicBezTo>
                <a:cubicBezTo>
                  <a:pt x="7" y="3331"/>
                  <a:pt x="7" y="3331"/>
                  <a:pt x="7" y="3331"/>
                </a:cubicBezTo>
                <a:cubicBezTo>
                  <a:pt x="7" y="3260"/>
                  <a:pt x="7" y="3260"/>
                  <a:pt x="7" y="3260"/>
                </a:cubicBezTo>
                <a:lnTo>
                  <a:pt x="419" y="3260"/>
                </a:lnTo>
                <a:close/>
                <a:moveTo>
                  <a:pt x="55" y="2955"/>
                </a:moveTo>
                <a:cubicBezTo>
                  <a:pt x="92" y="2929"/>
                  <a:pt x="145" y="2917"/>
                  <a:pt x="215" y="2917"/>
                </a:cubicBezTo>
                <a:cubicBezTo>
                  <a:pt x="356" y="2917"/>
                  <a:pt x="426" y="2962"/>
                  <a:pt x="426" y="3053"/>
                </a:cubicBezTo>
                <a:cubicBezTo>
                  <a:pt x="426" y="3100"/>
                  <a:pt x="407" y="3136"/>
                  <a:pt x="370" y="3161"/>
                </a:cubicBezTo>
                <a:cubicBezTo>
                  <a:pt x="333" y="3186"/>
                  <a:pt x="278" y="3199"/>
                  <a:pt x="205" y="3199"/>
                </a:cubicBezTo>
                <a:cubicBezTo>
                  <a:pt x="138" y="3199"/>
                  <a:pt x="88" y="3187"/>
                  <a:pt x="53" y="3163"/>
                </a:cubicBezTo>
                <a:cubicBezTo>
                  <a:pt x="18" y="3139"/>
                  <a:pt x="0" y="3105"/>
                  <a:pt x="0" y="3062"/>
                </a:cubicBezTo>
                <a:cubicBezTo>
                  <a:pt x="0" y="3016"/>
                  <a:pt x="18" y="2981"/>
                  <a:pt x="55" y="2955"/>
                </a:cubicBezTo>
                <a:close/>
                <a:moveTo>
                  <a:pt x="210" y="2985"/>
                </a:moveTo>
                <a:cubicBezTo>
                  <a:pt x="105" y="2985"/>
                  <a:pt x="53" y="3009"/>
                  <a:pt x="53" y="3057"/>
                </a:cubicBezTo>
                <a:cubicBezTo>
                  <a:pt x="53" y="3106"/>
                  <a:pt x="105" y="3131"/>
                  <a:pt x="208" y="3131"/>
                </a:cubicBezTo>
                <a:cubicBezTo>
                  <a:pt x="318" y="3131"/>
                  <a:pt x="373" y="3106"/>
                  <a:pt x="373" y="3056"/>
                </a:cubicBezTo>
                <a:cubicBezTo>
                  <a:pt x="373" y="3008"/>
                  <a:pt x="319" y="2985"/>
                  <a:pt x="210" y="2985"/>
                </a:cubicBezTo>
                <a:close/>
                <a:moveTo>
                  <a:pt x="419" y="2785"/>
                </a:moveTo>
                <a:cubicBezTo>
                  <a:pt x="419" y="2856"/>
                  <a:pt x="419" y="2856"/>
                  <a:pt x="419" y="2856"/>
                </a:cubicBezTo>
                <a:cubicBezTo>
                  <a:pt x="7" y="2856"/>
                  <a:pt x="7" y="2856"/>
                  <a:pt x="7" y="2856"/>
                </a:cubicBezTo>
                <a:cubicBezTo>
                  <a:pt x="7" y="2785"/>
                  <a:pt x="7" y="2785"/>
                  <a:pt x="7" y="2785"/>
                </a:cubicBezTo>
                <a:lnTo>
                  <a:pt x="419" y="2785"/>
                </a:lnTo>
                <a:close/>
                <a:moveTo>
                  <a:pt x="55" y="2480"/>
                </a:moveTo>
                <a:cubicBezTo>
                  <a:pt x="92" y="2454"/>
                  <a:pt x="145" y="2441"/>
                  <a:pt x="215" y="2441"/>
                </a:cubicBezTo>
                <a:cubicBezTo>
                  <a:pt x="356" y="2441"/>
                  <a:pt x="426" y="2487"/>
                  <a:pt x="426" y="2577"/>
                </a:cubicBezTo>
                <a:cubicBezTo>
                  <a:pt x="426" y="2625"/>
                  <a:pt x="407" y="2661"/>
                  <a:pt x="370" y="2686"/>
                </a:cubicBezTo>
                <a:cubicBezTo>
                  <a:pt x="333" y="2711"/>
                  <a:pt x="278" y="2724"/>
                  <a:pt x="205" y="2724"/>
                </a:cubicBezTo>
                <a:cubicBezTo>
                  <a:pt x="138" y="2724"/>
                  <a:pt x="88" y="2712"/>
                  <a:pt x="53" y="2688"/>
                </a:cubicBezTo>
                <a:cubicBezTo>
                  <a:pt x="18" y="2664"/>
                  <a:pt x="0" y="2630"/>
                  <a:pt x="0" y="2587"/>
                </a:cubicBezTo>
                <a:cubicBezTo>
                  <a:pt x="0" y="2541"/>
                  <a:pt x="18" y="2505"/>
                  <a:pt x="55" y="2480"/>
                </a:cubicBezTo>
                <a:close/>
                <a:moveTo>
                  <a:pt x="210" y="2510"/>
                </a:moveTo>
                <a:cubicBezTo>
                  <a:pt x="105" y="2510"/>
                  <a:pt x="53" y="2534"/>
                  <a:pt x="53" y="2582"/>
                </a:cubicBezTo>
                <a:cubicBezTo>
                  <a:pt x="53" y="2631"/>
                  <a:pt x="105" y="2656"/>
                  <a:pt x="208" y="2656"/>
                </a:cubicBezTo>
                <a:cubicBezTo>
                  <a:pt x="318" y="2656"/>
                  <a:pt x="373" y="2631"/>
                  <a:pt x="373" y="2581"/>
                </a:cubicBezTo>
                <a:cubicBezTo>
                  <a:pt x="373" y="2533"/>
                  <a:pt x="319" y="2510"/>
                  <a:pt x="210" y="2510"/>
                </a:cubicBezTo>
                <a:close/>
                <a:moveTo>
                  <a:pt x="419" y="2310"/>
                </a:moveTo>
                <a:cubicBezTo>
                  <a:pt x="419" y="2381"/>
                  <a:pt x="419" y="2381"/>
                  <a:pt x="419" y="2381"/>
                </a:cubicBezTo>
                <a:cubicBezTo>
                  <a:pt x="7" y="2381"/>
                  <a:pt x="7" y="2381"/>
                  <a:pt x="7" y="2381"/>
                </a:cubicBezTo>
                <a:cubicBezTo>
                  <a:pt x="7" y="2310"/>
                  <a:pt x="7" y="2310"/>
                  <a:pt x="7" y="2310"/>
                </a:cubicBezTo>
                <a:lnTo>
                  <a:pt x="419" y="2310"/>
                </a:lnTo>
                <a:close/>
                <a:moveTo>
                  <a:pt x="55" y="2005"/>
                </a:moveTo>
                <a:cubicBezTo>
                  <a:pt x="92" y="1980"/>
                  <a:pt x="145" y="1967"/>
                  <a:pt x="215" y="1967"/>
                </a:cubicBezTo>
                <a:cubicBezTo>
                  <a:pt x="356" y="1967"/>
                  <a:pt x="426" y="2012"/>
                  <a:pt x="426" y="2103"/>
                </a:cubicBezTo>
                <a:cubicBezTo>
                  <a:pt x="426" y="2150"/>
                  <a:pt x="407" y="2186"/>
                  <a:pt x="370" y="2211"/>
                </a:cubicBezTo>
                <a:cubicBezTo>
                  <a:pt x="333" y="2237"/>
                  <a:pt x="278" y="2249"/>
                  <a:pt x="205" y="2249"/>
                </a:cubicBezTo>
                <a:cubicBezTo>
                  <a:pt x="138" y="2249"/>
                  <a:pt x="88" y="2237"/>
                  <a:pt x="53" y="2213"/>
                </a:cubicBezTo>
                <a:cubicBezTo>
                  <a:pt x="18" y="2189"/>
                  <a:pt x="0" y="2155"/>
                  <a:pt x="0" y="2113"/>
                </a:cubicBezTo>
                <a:cubicBezTo>
                  <a:pt x="0" y="2067"/>
                  <a:pt x="18" y="2031"/>
                  <a:pt x="55" y="2005"/>
                </a:cubicBezTo>
                <a:close/>
                <a:moveTo>
                  <a:pt x="210" y="2035"/>
                </a:moveTo>
                <a:cubicBezTo>
                  <a:pt x="105" y="2035"/>
                  <a:pt x="53" y="2059"/>
                  <a:pt x="53" y="2107"/>
                </a:cubicBezTo>
                <a:cubicBezTo>
                  <a:pt x="53" y="2156"/>
                  <a:pt x="105" y="2181"/>
                  <a:pt x="208" y="2181"/>
                </a:cubicBezTo>
                <a:cubicBezTo>
                  <a:pt x="318" y="2181"/>
                  <a:pt x="373" y="2156"/>
                  <a:pt x="373" y="2106"/>
                </a:cubicBezTo>
                <a:cubicBezTo>
                  <a:pt x="373" y="2059"/>
                  <a:pt x="319" y="2035"/>
                  <a:pt x="210" y="2035"/>
                </a:cubicBezTo>
                <a:close/>
                <a:moveTo>
                  <a:pt x="419" y="1835"/>
                </a:moveTo>
                <a:cubicBezTo>
                  <a:pt x="419" y="1906"/>
                  <a:pt x="419" y="1906"/>
                  <a:pt x="419" y="1906"/>
                </a:cubicBezTo>
                <a:cubicBezTo>
                  <a:pt x="7" y="1906"/>
                  <a:pt x="7" y="1906"/>
                  <a:pt x="7" y="1906"/>
                </a:cubicBezTo>
                <a:cubicBezTo>
                  <a:pt x="7" y="1835"/>
                  <a:pt x="7" y="1835"/>
                  <a:pt x="7" y="1835"/>
                </a:cubicBezTo>
                <a:lnTo>
                  <a:pt x="419" y="1835"/>
                </a:lnTo>
                <a:close/>
                <a:moveTo>
                  <a:pt x="55" y="1530"/>
                </a:moveTo>
                <a:cubicBezTo>
                  <a:pt x="92" y="1505"/>
                  <a:pt x="145" y="1492"/>
                  <a:pt x="215" y="1492"/>
                </a:cubicBezTo>
                <a:cubicBezTo>
                  <a:pt x="356" y="1492"/>
                  <a:pt x="426" y="1537"/>
                  <a:pt x="426" y="1628"/>
                </a:cubicBezTo>
                <a:cubicBezTo>
                  <a:pt x="426" y="1675"/>
                  <a:pt x="407" y="1711"/>
                  <a:pt x="370" y="1736"/>
                </a:cubicBezTo>
                <a:cubicBezTo>
                  <a:pt x="333" y="1762"/>
                  <a:pt x="278" y="1774"/>
                  <a:pt x="205" y="1774"/>
                </a:cubicBezTo>
                <a:cubicBezTo>
                  <a:pt x="138" y="1774"/>
                  <a:pt x="88" y="1762"/>
                  <a:pt x="53" y="1738"/>
                </a:cubicBezTo>
                <a:cubicBezTo>
                  <a:pt x="18" y="1714"/>
                  <a:pt x="0" y="1680"/>
                  <a:pt x="0" y="1638"/>
                </a:cubicBezTo>
                <a:cubicBezTo>
                  <a:pt x="0" y="1592"/>
                  <a:pt x="18" y="1556"/>
                  <a:pt x="55" y="1530"/>
                </a:cubicBezTo>
                <a:close/>
                <a:moveTo>
                  <a:pt x="210" y="1560"/>
                </a:moveTo>
                <a:cubicBezTo>
                  <a:pt x="105" y="1560"/>
                  <a:pt x="53" y="1584"/>
                  <a:pt x="53" y="1632"/>
                </a:cubicBezTo>
                <a:cubicBezTo>
                  <a:pt x="53" y="1681"/>
                  <a:pt x="105" y="1706"/>
                  <a:pt x="208" y="1706"/>
                </a:cubicBezTo>
                <a:cubicBezTo>
                  <a:pt x="318" y="1706"/>
                  <a:pt x="373" y="1681"/>
                  <a:pt x="373" y="1631"/>
                </a:cubicBezTo>
                <a:cubicBezTo>
                  <a:pt x="373" y="1584"/>
                  <a:pt x="319" y="1560"/>
                  <a:pt x="210" y="1560"/>
                </a:cubicBezTo>
                <a:close/>
                <a:moveTo>
                  <a:pt x="419" y="1360"/>
                </a:moveTo>
                <a:cubicBezTo>
                  <a:pt x="419" y="1431"/>
                  <a:pt x="419" y="1431"/>
                  <a:pt x="419" y="1431"/>
                </a:cubicBezTo>
                <a:cubicBezTo>
                  <a:pt x="7" y="1431"/>
                  <a:pt x="7" y="1431"/>
                  <a:pt x="7" y="1431"/>
                </a:cubicBezTo>
                <a:cubicBezTo>
                  <a:pt x="7" y="1360"/>
                  <a:pt x="7" y="1360"/>
                  <a:pt x="7" y="1360"/>
                </a:cubicBezTo>
                <a:lnTo>
                  <a:pt x="419" y="1360"/>
                </a:lnTo>
                <a:close/>
                <a:moveTo>
                  <a:pt x="55" y="1055"/>
                </a:moveTo>
                <a:cubicBezTo>
                  <a:pt x="92" y="1029"/>
                  <a:pt x="145" y="1017"/>
                  <a:pt x="215" y="1017"/>
                </a:cubicBezTo>
                <a:cubicBezTo>
                  <a:pt x="356" y="1017"/>
                  <a:pt x="426" y="1062"/>
                  <a:pt x="426" y="1153"/>
                </a:cubicBezTo>
                <a:cubicBezTo>
                  <a:pt x="426" y="1200"/>
                  <a:pt x="407" y="1236"/>
                  <a:pt x="370" y="1261"/>
                </a:cubicBezTo>
                <a:cubicBezTo>
                  <a:pt x="333" y="1286"/>
                  <a:pt x="278" y="1299"/>
                  <a:pt x="205" y="1299"/>
                </a:cubicBezTo>
                <a:cubicBezTo>
                  <a:pt x="138" y="1299"/>
                  <a:pt x="88" y="1287"/>
                  <a:pt x="53" y="1263"/>
                </a:cubicBezTo>
                <a:cubicBezTo>
                  <a:pt x="18" y="1239"/>
                  <a:pt x="0" y="1205"/>
                  <a:pt x="0" y="1162"/>
                </a:cubicBezTo>
                <a:cubicBezTo>
                  <a:pt x="0" y="1116"/>
                  <a:pt x="18" y="1081"/>
                  <a:pt x="55" y="1055"/>
                </a:cubicBezTo>
                <a:close/>
                <a:moveTo>
                  <a:pt x="210" y="1085"/>
                </a:moveTo>
                <a:cubicBezTo>
                  <a:pt x="105" y="1085"/>
                  <a:pt x="53" y="1109"/>
                  <a:pt x="53" y="1157"/>
                </a:cubicBezTo>
                <a:cubicBezTo>
                  <a:pt x="53" y="1206"/>
                  <a:pt x="105" y="1231"/>
                  <a:pt x="208" y="1231"/>
                </a:cubicBezTo>
                <a:cubicBezTo>
                  <a:pt x="318" y="1231"/>
                  <a:pt x="373" y="1206"/>
                  <a:pt x="373" y="1156"/>
                </a:cubicBezTo>
                <a:cubicBezTo>
                  <a:pt x="373" y="1109"/>
                  <a:pt x="319" y="1085"/>
                  <a:pt x="210" y="1085"/>
                </a:cubicBezTo>
                <a:close/>
                <a:moveTo>
                  <a:pt x="427" y="903"/>
                </a:moveTo>
                <a:cubicBezTo>
                  <a:pt x="419" y="973"/>
                  <a:pt x="419" y="973"/>
                  <a:pt x="419" y="973"/>
                </a:cubicBezTo>
                <a:cubicBezTo>
                  <a:pt x="9" y="927"/>
                  <a:pt x="9" y="927"/>
                  <a:pt x="9" y="927"/>
                </a:cubicBezTo>
                <a:cubicBezTo>
                  <a:pt x="17" y="857"/>
                  <a:pt x="17" y="857"/>
                  <a:pt x="17" y="857"/>
                </a:cubicBezTo>
                <a:lnTo>
                  <a:pt x="427" y="903"/>
                </a:lnTo>
                <a:close/>
                <a:moveTo>
                  <a:pt x="186" y="512"/>
                </a:moveTo>
                <a:cubicBezTo>
                  <a:pt x="230" y="505"/>
                  <a:pt x="284" y="515"/>
                  <a:pt x="347" y="545"/>
                </a:cubicBezTo>
                <a:cubicBezTo>
                  <a:pt x="475" y="604"/>
                  <a:pt x="520" y="675"/>
                  <a:pt x="482" y="757"/>
                </a:cubicBezTo>
                <a:cubicBezTo>
                  <a:pt x="462" y="800"/>
                  <a:pt x="430" y="825"/>
                  <a:pt x="385" y="832"/>
                </a:cubicBezTo>
                <a:cubicBezTo>
                  <a:pt x="341" y="839"/>
                  <a:pt x="285" y="827"/>
                  <a:pt x="219" y="797"/>
                </a:cubicBezTo>
                <a:cubicBezTo>
                  <a:pt x="159" y="769"/>
                  <a:pt x="118" y="736"/>
                  <a:pt x="97" y="700"/>
                </a:cubicBezTo>
                <a:cubicBezTo>
                  <a:pt x="75" y="663"/>
                  <a:pt x="73" y="625"/>
                  <a:pt x="91" y="587"/>
                </a:cubicBezTo>
                <a:cubicBezTo>
                  <a:pt x="111" y="545"/>
                  <a:pt x="142" y="520"/>
                  <a:pt x="186" y="512"/>
                </a:cubicBezTo>
                <a:close/>
                <a:moveTo>
                  <a:pt x="314" y="605"/>
                </a:moveTo>
                <a:cubicBezTo>
                  <a:pt x="219" y="560"/>
                  <a:pt x="162" y="560"/>
                  <a:pt x="141" y="604"/>
                </a:cubicBezTo>
                <a:cubicBezTo>
                  <a:pt x="121" y="649"/>
                  <a:pt x="157" y="693"/>
                  <a:pt x="251" y="736"/>
                </a:cubicBezTo>
                <a:cubicBezTo>
                  <a:pt x="351" y="782"/>
                  <a:pt x="411" y="783"/>
                  <a:pt x="432" y="738"/>
                </a:cubicBezTo>
                <a:cubicBezTo>
                  <a:pt x="452" y="695"/>
                  <a:pt x="413" y="650"/>
                  <a:pt x="314" y="605"/>
                </a:cubicBezTo>
                <a:close/>
                <a:moveTo>
                  <a:pt x="602" y="579"/>
                </a:moveTo>
                <a:cubicBezTo>
                  <a:pt x="554" y="630"/>
                  <a:pt x="554" y="630"/>
                  <a:pt x="554" y="630"/>
                </a:cubicBezTo>
                <a:cubicBezTo>
                  <a:pt x="253" y="348"/>
                  <a:pt x="253" y="348"/>
                  <a:pt x="253" y="348"/>
                </a:cubicBezTo>
                <a:cubicBezTo>
                  <a:pt x="301" y="296"/>
                  <a:pt x="301" y="296"/>
                  <a:pt x="301" y="296"/>
                </a:cubicBezTo>
                <a:lnTo>
                  <a:pt x="602" y="579"/>
                </a:lnTo>
                <a:close/>
                <a:moveTo>
                  <a:pt x="703" y="502"/>
                </a:moveTo>
                <a:cubicBezTo>
                  <a:pt x="645" y="542"/>
                  <a:pt x="645" y="542"/>
                  <a:pt x="645" y="542"/>
                </a:cubicBezTo>
                <a:cubicBezTo>
                  <a:pt x="411" y="202"/>
                  <a:pt x="411" y="202"/>
                  <a:pt x="411" y="202"/>
                </a:cubicBezTo>
                <a:cubicBezTo>
                  <a:pt x="469" y="163"/>
                  <a:pt x="469" y="163"/>
                  <a:pt x="469" y="163"/>
                </a:cubicBezTo>
                <a:lnTo>
                  <a:pt x="703" y="502"/>
                </a:lnTo>
                <a:close/>
                <a:moveTo>
                  <a:pt x="840" y="64"/>
                </a:moveTo>
                <a:cubicBezTo>
                  <a:pt x="875" y="92"/>
                  <a:pt x="902" y="140"/>
                  <a:pt x="921" y="207"/>
                </a:cubicBezTo>
                <a:cubicBezTo>
                  <a:pt x="960" y="342"/>
                  <a:pt x="936" y="422"/>
                  <a:pt x="849" y="447"/>
                </a:cubicBezTo>
                <a:cubicBezTo>
                  <a:pt x="804" y="460"/>
                  <a:pt x="764" y="453"/>
                  <a:pt x="729" y="424"/>
                </a:cubicBezTo>
                <a:cubicBezTo>
                  <a:pt x="695" y="395"/>
                  <a:pt x="667" y="345"/>
                  <a:pt x="647" y="275"/>
                </a:cubicBezTo>
                <a:cubicBezTo>
                  <a:pt x="629" y="212"/>
                  <a:pt x="626" y="160"/>
                  <a:pt x="640" y="119"/>
                </a:cubicBezTo>
                <a:cubicBezTo>
                  <a:pt x="653" y="79"/>
                  <a:pt x="680" y="53"/>
                  <a:pt x="722" y="41"/>
                </a:cubicBezTo>
                <a:cubicBezTo>
                  <a:pt x="766" y="28"/>
                  <a:pt x="805" y="36"/>
                  <a:pt x="840" y="64"/>
                </a:cubicBezTo>
                <a:close/>
                <a:moveTo>
                  <a:pt x="854" y="221"/>
                </a:moveTo>
                <a:cubicBezTo>
                  <a:pt x="825" y="120"/>
                  <a:pt x="788" y="77"/>
                  <a:pt x="741" y="90"/>
                </a:cubicBezTo>
                <a:cubicBezTo>
                  <a:pt x="694" y="104"/>
                  <a:pt x="685" y="160"/>
                  <a:pt x="713" y="259"/>
                </a:cubicBezTo>
                <a:cubicBezTo>
                  <a:pt x="744" y="365"/>
                  <a:pt x="783" y="411"/>
                  <a:pt x="831" y="397"/>
                </a:cubicBezTo>
                <a:cubicBezTo>
                  <a:pt x="877" y="384"/>
                  <a:pt x="885" y="325"/>
                  <a:pt x="854" y="221"/>
                </a:cubicBezTo>
                <a:close/>
                <a:moveTo>
                  <a:pt x="1068" y="419"/>
                </a:moveTo>
                <a:cubicBezTo>
                  <a:pt x="998" y="419"/>
                  <a:pt x="998" y="419"/>
                  <a:pt x="998" y="419"/>
                </a:cubicBezTo>
                <a:cubicBezTo>
                  <a:pt x="998" y="7"/>
                  <a:pt x="998" y="7"/>
                  <a:pt x="998" y="7"/>
                </a:cubicBezTo>
                <a:cubicBezTo>
                  <a:pt x="1068" y="7"/>
                  <a:pt x="1068" y="7"/>
                  <a:pt x="1068" y="7"/>
                </a:cubicBezTo>
                <a:lnTo>
                  <a:pt x="1068" y="419"/>
                </a:lnTo>
                <a:close/>
                <a:moveTo>
                  <a:pt x="1374" y="55"/>
                </a:moveTo>
                <a:cubicBezTo>
                  <a:pt x="1399" y="92"/>
                  <a:pt x="1412" y="145"/>
                  <a:pt x="1412" y="215"/>
                </a:cubicBezTo>
                <a:cubicBezTo>
                  <a:pt x="1412" y="356"/>
                  <a:pt x="1367" y="426"/>
                  <a:pt x="1276" y="426"/>
                </a:cubicBezTo>
                <a:cubicBezTo>
                  <a:pt x="1229" y="426"/>
                  <a:pt x="1192" y="408"/>
                  <a:pt x="1167" y="370"/>
                </a:cubicBezTo>
                <a:cubicBezTo>
                  <a:pt x="1142" y="333"/>
                  <a:pt x="1130" y="278"/>
                  <a:pt x="1130" y="205"/>
                </a:cubicBezTo>
                <a:cubicBezTo>
                  <a:pt x="1130" y="139"/>
                  <a:pt x="1142" y="88"/>
                  <a:pt x="1166" y="53"/>
                </a:cubicBezTo>
                <a:cubicBezTo>
                  <a:pt x="1190" y="18"/>
                  <a:pt x="1224" y="0"/>
                  <a:pt x="1266" y="0"/>
                </a:cubicBezTo>
                <a:cubicBezTo>
                  <a:pt x="1312" y="0"/>
                  <a:pt x="1348" y="19"/>
                  <a:pt x="1374" y="55"/>
                </a:cubicBezTo>
                <a:close/>
                <a:moveTo>
                  <a:pt x="1344" y="210"/>
                </a:moveTo>
                <a:cubicBezTo>
                  <a:pt x="1344" y="106"/>
                  <a:pt x="1320" y="53"/>
                  <a:pt x="1272" y="53"/>
                </a:cubicBezTo>
                <a:cubicBezTo>
                  <a:pt x="1223" y="53"/>
                  <a:pt x="1198" y="105"/>
                  <a:pt x="1198" y="208"/>
                </a:cubicBezTo>
                <a:cubicBezTo>
                  <a:pt x="1198" y="318"/>
                  <a:pt x="1223" y="373"/>
                  <a:pt x="1273" y="373"/>
                </a:cubicBezTo>
                <a:cubicBezTo>
                  <a:pt x="1320" y="373"/>
                  <a:pt x="1344" y="319"/>
                  <a:pt x="1344" y="210"/>
                </a:cubicBezTo>
                <a:close/>
                <a:moveTo>
                  <a:pt x="1543" y="420"/>
                </a:moveTo>
                <a:cubicBezTo>
                  <a:pt x="1473" y="419"/>
                  <a:pt x="1473" y="419"/>
                  <a:pt x="1473" y="419"/>
                </a:cubicBezTo>
                <a:cubicBezTo>
                  <a:pt x="1473" y="7"/>
                  <a:pt x="1473" y="7"/>
                  <a:pt x="1473" y="7"/>
                </a:cubicBezTo>
                <a:cubicBezTo>
                  <a:pt x="1544" y="7"/>
                  <a:pt x="1544" y="7"/>
                  <a:pt x="1544" y="7"/>
                </a:cubicBezTo>
                <a:lnTo>
                  <a:pt x="1543" y="420"/>
                </a:lnTo>
                <a:close/>
                <a:moveTo>
                  <a:pt x="1849" y="56"/>
                </a:moveTo>
                <a:cubicBezTo>
                  <a:pt x="1874" y="92"/>
                  <a:pt x="1887" y="146"/>
                  <a:pt x="1887" y="215"/>
                </a:cubicBezTo>
                <a:cubicBezTo>
                  <a:pt x="1887" y="356"/>
                  <a:pt x="1842" y="427"/>
                  <a:pt x="1751" y="426"/>
                </a:cubicBezTo>
                <a:cubicBezTo>
                  <a:pt x="1704" y="426"/>
                  <a:pt x="1667" y="408"/>
                  <a:pt x="1642" y="370"/>
                </a:cubicBezTo>
                <a:cubicBezTo>
                  <a:pt x="1617" y="333"/>
                  <a:pt x="1605" y="278"/>
                  <a:pt x="1605" y="205"/>
                </a:cubicBezTo>
                <a:cubicBezTo>
                  <a:pt x="1605" y="139"/>
                  <a:pt x="1617" y="88"/>
                  <a:pt x="1641" y="53"/>
                </a:cubicBezTo>
                <a:cubicBezTo>
                  <a:pt x="1665" y="18"/>
                  <a:pt x="1698" y="0"/>
                  <a:pt x="1741" y="0"/>
                </a:cubicBezTo>
                <a:cubicBezTo>
                  <a:pt x="1787" y="0"/>
                  <a:pt x="1823" y="19"/>
                  <a:pt x="1849" y="56"/>
                </a:cubicBezTo>
                <a:close/>
                <a:moveTo>
                  <a:pt x="1819" y="211"/>
                </a:moveTo>
                <a:cubicBezTo>
                  <a:pt x="1819" y="106"/>
                  <a:pt x="1795" y="53"/>
                  <a:pt x="1746" y="53"/>
                </a:cubicBezTo>
                <a:cubicBezTo>
                  <a:pt x="1697" y="53"/>
                  <a:pt x="1673" y="105"/>
                  <a:pt x="1673" y="208"/>
                </a:cubicBezTo>
                <a:cubicBezTo>
                  <a:pt x="1673" y="318"/>
                  <a:pt x="1698" y="373"/>
                  <a:pt x="1748" y="373"/>
                </a:cubicBezTo>
                <a:cubicBezTo>
                  <a:pt x="1795" y="373"/>
                  <a:pt x="1819" y="319"/>
                  <a:pt x="1819" y="211"/>
                </a:cubicBezTo>
                <a:close/>
                <a:moveTo>
                  <a:pt x="2018" y="420"/>
                </a:moveTo>
                <a:cubicBezTo>
                  <a:pt x="1948" y="420"/>
                  <a:pt x="1948" y="420"/>
                  <a:pt x="1948" y="420"/>
                </a:cubicBezTo>
                <a:cubicBezTo>
                  <a:pt x="1948" y="7"/>
                  <a:pt x="1948" y="7"/>
                  <a:pt x="1948" y="7"/>
                </a:cubicBezTo>
                <a:cubicBezTo>
                  <a:pt x="2018" y="7"/>
                  <a:pt x="2018" y="7"/>
                  <a:pt x="2018" y="7"/>
                </a:cubicBezTo>
                <a:lnTo>
                  <a:pt x="2018" y="420"/>
                </a:lnTo>
                <a:close/>
                <a:moveTo>
                  <a:pt x="2324" y="56"/>
                </a:moveTo>
                <a:cubicBezTo>
                  <a:pt x="2349" y="92"/>
                  <a:pt x="2362" y="146"/>
                  <a:pt x="2362" y="215"/>
                </a:cubicBezTo>
                <a:cubicBezTo>
                  <a:pt x="2362" y="356"/>
                  <a:pt x="2316" y="427"/>
                  <a:pt x="2226" y="427"/>
                </a:cubicBezTo>
                <a:cubicBezTo>
                  <a:pt x="2178" y="427"/>
                  <a:pt x="2142" y="408"/>
                  <a:pt x="2117" y="371"/>
                </a:cubicBezTo>
                <a:cubicBezTo>
                  <a:pt x="2092" y="333"/>
                  <a:pt x="2080" y="278"/>
                  <a:pt x="2080" y="205"/>
                </a:cubicBezTo>
                <a:cubicBezTo>
                  <a:pt x="2080" y="139"/>
                  <a:pt x="2092" y="88"/>
                  <a:pt x="2116" y="53"/>
                </a:cubicBezTo>
                <a:cubicBezTo>
                  <a:pt x="2140" y="18"/>
                  <a:pt x="2173" y="1"/>
                  <a:pt x="2216" y="1"/>
                </a:cubicBezTo>
                <a:cubicBezTo>
                  <a:pt x="2262" y="1"/>
                  <a:pt x="2298" y="19"/>
                  <a:pt x="2324" y="56"/>
                </a:cubicBezTo>
                <a:close/>
                <a:moveTo>
                  <a:pt x="2294" y="211"/>
                </a:moveTo>
                <a:cubicBezTo>
                  <a:pt x="2294" y="106"/>
                  <a:pt x="2270" y="54"/>
                  <a:pt x="2221" y="54"/>
                </a:cubicBezTo>
                <a:cubicBezTo>
                  <a:pt x="2172" y="54"/>
                  <a:pt x="2148" y="105"/>
                  <a:pt x="2148" y="208"/>
                </a:cubicBezTo>
                <a:cubicBezTo>
                  <a:pt x="2148" y="318"/>
                  <a:pt x="2173" y="373"/>
                  <a:pt x="2223" y="374"/>
                </a:cubicBezTo>
                <a:cubicBezTo>
                  <a:pt x="2270" y="374"/>
                  <a:pt x="2294" y="319"/>
                  <a:pt x="2294" y="211"/>
                </a:cubicBezTo>
                <a:close/>
                <a:moveTo>
                  <a:pt x="2493" y="420"/>
                </a:moveTo>
                <a:cubicBezTo>
                  <a:pt x="2423" y="420"/>
                  <a:pt x="2423" y="420"/>
                  <a:pt x="2423" y="420"/>
                </a:cubicBezTo>
                <a:cubicBezTo>
                  <a:pt x="2423" y="8"/>
                  <a:pt x="2423" y="8"/>
                  <a:pt x="2423" y="8"/>
                </a:cubicBezTo>
                <a:cubicBezTo>
                  <a:pt x="2493" y="8"/>
                  <a:pt x="2493" y="8"/>
                  <a:pt x="2493" y="8"/>
                </a:cubicBezTo>
                <a:lnTo>
                  <a:pt x="2493" y="420"/>
                </a:lnTo>
                <a:close/>
                <a:moveTo>
                  <a:pt x="2798" y="56"/>
                </a:moveTo>
                <a:cubicBezTo>
                  <a:pt x="2824" y="93"/>
                  <a:pt x="2837" y="146"/>
                  <a:pt x="2837" y="216"/>
                </a:cubicBezTo>
                <a:cubicBezTo>
                  <a:pt x="2837" y="356"/>
                  <a:pt x="2791" y="427"/>
                  <a:pt x="2701" y="427"/>
                </a:cubicBezTo>
                <a:cubicBezTo>
                  <a:pt x="2653" y="427"/>
                  <a:pt x="2617" y="408"/>
                  <a:pt x="2592" y="371"/>
                </a:cubicBezTo>
                <a:cubicBezTo>
                  <a:pt x="2567" y="333"/>
                  <a:pt x="2554" y="278"/>
                  <a:pt x="2554" y="205"/>
                </a:cubicBezTo>
                <a:cubicBezTo>
                  <a:pt x="2554" y="139"/>
                  <a:pt x="2566" y="88"/>
                  <a:pt x="2591" y="53"/>
                </a:cubicBezTo>
                <a:cubicBezTo>
                  <a:pt x="2615" y="18"/>
                  <a:pt x="2648" y="1"/>
                  <a:pt x="2691" y="1"/>
                </a:cubicBezTo>
                <a:cubicBezTo>
                  <a:pt x="2737" y="1"/>
                  <a:pt x="2773" y="19"/>
                  <a:pt x="2798" y="56"/>
                </a:cubicBezTo>
                <a:close/>
                <a:moveTo>
                  <a:pt x="2769" y="211"/>
                </a:moveTo>
                <a:cubicBezTo>
                  <a:pt x="2769" y="106"/>
                  <a:pt x="2744" y="54"/>
                  <a:pt x="2696" y="54"/>
                </a:cubicBezTo>
                <a:cubicBezTo>
                  <a:pt x="2647" y="54"/>
                  <a:pt x="2623" y="105"/>
                  <a:pt x="2623" y="208"/>
                </a:cubicBezTo>
                <a:cubicBezTo>
                  <a:pt x="2622" y="319"/>
                  <a:pt x="2647" y="374"/>
                  <a:pt x="2697" y="374"/>
                </a:cubicBezTo>
                <a:cubicBezTo>
                  <a:pt x="2745" y="374"/>
                  <a:pt x="2769" y="319"/>
                  <a:pt x="2769" y="211"/>
                </a:cubicBezTo>
                <a:close/>
                <a:moveTo>
                  <a:pt x="2968" y="420"/>
                </a:moveTo>
                <a:cubicBezTo>
                  <a:pt x="2898" y="420"/>
                  <a:pt x="2898" y="420"/>
                  <a:pt x="2898" y="420"/>
                </a:cubicBezTo>
                <a:cubicBezTo>
                  <a:pt x="2898" y="8"/>
                  <a:pt x="2898" y="8"/>
                  <a:pt x="2898" y="8"/>
                </a:cubicBezTo>
                <a:cubicBezTo>
                  <a:pt x="2968" y="8"/>
                  <a:pt x="2968" y="8"/>
                  <a:pt x="2968" y="8"/>
                </a:cubicBezTo>
                <a:lnTo>
                  <a:pt x="2968" y="420"/>
                </a:lnTo>
                <a:close/>
                <a:moveTo>
                  <a:pt x="3273" y="56"/>
                </a:moveTo>
                <a:cubicBezTo>
                  <a:pt x="3299" y="93"/>
                  <a:pt x="3312" y="146"/>
                  <a:pt x="3312" y="216"/>
                </a:cubicBezTo>
                <a:cubicBezTo>
                  <a:pt x="3312" y="357"/>
                  <a:pt x="3266" y="427"/>
                  <a:pt x="3176" y="427"/>
                </a:cubicBezTo>
                <a:cubicBezTo>
                  <a:pt x="3128" y="427"/>
                  <a:pt x="3092" y="408"/>
                  <a:pt x="3067" y="371"/>
                </a:cubicBezTo>
                <a:cubicBezTo>
                  <a:pt x="3042" y="334"/>
                  <a:pt x="3029" y="278"/>
                  <a:pt x="3029" y="206"/>
                </a:cubicBezTo>
                <a:cubicBezTo>
                  <a:pt x="3029" y="139"/>
                  <a:pt x="3041" y="89"/>
                  <a:pt x="3066" y="54"/>
                </a:cubicBezTo>
                <a:cubicBezTo>
                  <a:pt x="3090" y="19"/>
                  <a:pt x="3123" y="1"/>
                  <a:pt x="3166" y="1"/>
                </a:cubicBezTo>
                <a:cubicBezTo>
                  <a:pt x="3212" y="1"/>
                  <a:pt x="3248" y="19"/>
                  <a:pt x="3273" y="56"/>
                </a:cubicBezTo>
                <a:close/>
                <a:moveTo>
                  <a:pt x="3244" y="211"/>
                </a:moveTo>
                <a:cubicBezTo>
                  <a:pt x="3244" y="106"/>
                  <a:pt x="3219" y="54"/>
                  <a:pt x="3171" y="54"/>
                </a:cubicBezTo>
                <a:cubicBezTo>
                  <a:pt x="3122" y="54"/>
                  <a:pt x="3098" y="105"/>
                  <a:pt x="3097" y="209"/>
                </a:cubicBezTo>
                <a:cubicBezTo>
                  <a:pt x="3097" y="319"/>
                  <a:pt x="3122" y="374"/>
                  <a:pt x="3172" y="374"/>
                </a:cubicBezTo>
                <a:cubicBezTo>
                  <a:pt x="3220" y="374"/>
                  <a:pt x="3243" y="320"/>
                  <a:pt x="3244" y="211"/>
                </a:cubicBezTo>
                <a:close/>
                <a:moveTo>
                  <a:pt x="3441" y="421"/>
                </a:moveTo>
                <a:cubicBezTo>
                  <a:pt x="3371" y="420"/>
                  <a:pt x="3371" y="420"/>
                  <a:pt x="3371" y="420"/>
                </a:cubicBezTo>
                <a:cubicBezTo>
                  <a:pt x="3377" y="8"/>
                  <a:pt x="3377" y="8"/>
                  <a:pt x="3377" y="8"/>
                </a:cubicBezTo>
                <a:cubicBezTo>
                  <a:pt x="3447" y="9"/>
                  <a:pt x="3447" y="9"/>
                  <a:pt x="3447" y="9"/>
                </a:cubicBezTo>
                <a:lnTo>
                  <a:pt x="3441" y="421"/>
                </a:lnTo>
                <a:close/>
                <a:moveTo>
                  <a:pt x="3801" y="127"/>
                </a:moveTo>
                <a:cubicBezTo>
                  <a:pt x="3815" y="170"/>
                  <a:pt x="3811" y="224"/>
                  <a:pt x="3791" y="291"/>
                </a:cubicBezTo>
                <a:cubicBezTo>
                  <a:pt x="3750" y="426"/>
                  <a:pt x="3686" y="480"/>
                  <a:pt x="3600" y="454"/>
                </a:cubicBezTo>
                <a:cubicBezTo>
                  <a:pt x="3554" y="440"/>
                  <a:pt x="3525" y="412"/>
                  <a:pt x="3512" y="369"/>
                </a:cubicBezTo>
                <a:cubicBezTo>
                  <a:pt x="3499" y="325"/>
                  <a:pt x="3503" y="269"/>
                  <a:pt x="3524" y="199"/>
                </a:cubicBezTo>
                <a:cubicBezTo>
                  <a:pt x="3543" y="136"/>
                  <a:pt x="3570" y="91"/>
                  <a:pt x="3603" y="64"/>
                </a:cubicBezTo>
                <a:cubicBezTo>
                  <a:pt x="3636" y="38"/>
                  <a:pt x="3673" y="31"/>
                  <a:pt x="3714" y="43"/>
                </a:cubicBezTo>
                <a:cubicBezTo>
                  <a:pt x="3758" y="57"/>
                  <a:pt x="3787" y="85"/>
                  <a:pt x="3801" y="127"/>
                </a:cubicBezTo>
                <a:close/>
                <a:moveTo>
                  <a:pt x="3727" y="267"/>
                </a:moveTo>
                <a:cubicBezTo>
                  <a:pt x="3758" y="167"/>
                  <a:pt x="3750" y="110"/>
                  <a:pt x="3704" y="95"/>
                </a:cubicBezTo>
                <a:cubicBezTo>
                  <a:pt x="3657" y="81"/>
                  <a:pt x="3618" y="123"/>
                  <a:pt x="3588" y="222"/>
                </a:cubicBezTo>
                <a:cubicBezTo>
                  <a:pt x="3556" y="327"/>
                  <a:pt x="3564" y="387"/>
                  <a:pt x="3612" y="402"/>
                </a:cubicBezTo>
                <a:cubicBezTo>
                  <a:pt x="3657" y="416"/>
                  <a:pt x="3696" y="371"/>
                  <a:pt x="3727" y="267"/>
                </a:cubicBezTo>
                <a:close/>
                <a:moveTo>
                  <a:pt x="3791" y="548"/>
                </a:moveTo>
                <a:cubicBezTo>
                  <a:pt x="3734" y="507"/>
                  <a:pt x="3734" y="507"/>
                  <a:pt x="3734" y="507"/>
                </a:cubicBezTo>
                <a:cubicBezTo>
                  <a:pt x="3975" y="173"/>
                  <a:pt x="3975" y="173"/>
                  <a:pt x="3975" y="173"/>
                </a:cubicBezTo>
                <a:cubicBezTo>
                  <a:pt x="4032" y="214"/>
                  <a:pt x="4032" y="214"/>
                  <a:pt x="4032" y="214"/>
                </a:cubicBezTo>
                <a:lnTo>
                  <a:pt x="3791" y="548"/>
                </a:lnTo>
                <a:close/>
                <a:moveTo>
                  <a:pt x="4248" y="480"/>
                </a:moveTo>
                <a:cubicBezTo>
                  <a:pt x="4242" y="524"/>
                  <a:pt x="4216" y="572"/>
                  <a:pt x="4169" y="623"/>
                </a:cubicBezTo>
                <a:cubicBezTo>
                  <a:pt x="4073" y="727"/>
                  <a:pt x="3992" y="748"/>
                  <a:pt x="3925" y="687"/>
                </a:cubicBezTo>
                <a:cubicBezTo>
                  <a:pt x="3891" y="655"/>
                  <a:pt x="3877" y="616"/>
                  <a:pt x="3883" y="572"/>
                </a:cubicBezTo>
                <a:cubicBezTo>
                  <a:pt x="3890" y="527"/>
                  <a:pt x="3918" y="478"/>
                  <a:pt x="3968" y="425"/>
                </a:cubicBezTo>
                <a:cubicBezTo>
                  <a:pt x="4013" y="376"/>
                  <a:pt x="4056" y="347"/>
                  <a:pt x="4097" y="337"/>
                </a:cubicBezTo>
                <a:cubicBezTo>
                  <a:pt x="4139" y="328"/>
                  <a:pt x="4175" y="338"/>
                  <a:pt x="4207" y="367"/>
                </a:cubicBezTo>
                <a:cubicBezTo>
                  <a:pt x="4241" y="398"/>
                  <a:pt x="4254" y="435"/>
                  <a:pt x="4248" y="480"/>
                </a:cubicBezTo>
                <a:close/>
                <a:moveTo>
                  <a:pt x="4122" y="574"/>
                </a:moveTo>
                <a:cubicBezTo>
                  <a:pt x="4193" y="497"/>
                  <a:pt x="4210" y="442"/>
                  <a:pt x="4175" y="409"/>
                </a:cubicBezTo>
                <a:cubicBezTo>
                  <a:pt x="4139" y="376"/>
                  <a:pt x="4086" y="397"/>
                  <a:pt x="4016" y="473"/>
                </a:cubicBezTo>
                <a:cubicBezTo>
                  <a:pt x="3941" y="554"/>
                  <a:pt x="3922" y="611"/>
                  <a:pt x="3959" y="645"/>
                </a:cubicBezTo>
                <a:cubicBezTo>
                  <a:pt x="3994" y="677"/>
                  <a:pt x="4048" y="654"/>
                  <a:pt x="4122" y="574"/>
                </a:cubicBezTo>
                <a:close/>
                <a:moveTo>
                  <a:pt x="4158" y="870"/>
                </a:moveTo>
                <a:cubicBezTo>
                  <a:pt x="4102" y="828"/>
                  <a:pt x="4102" y="828"/>
                  <a:pt x="4102" y="828"/>
                </a:cubicBezTo>
                <a:cubicBezTo>
                  <a:pt x="4352" y="500"/>
                  <a:pt x="4352" y="500"/>
                  <a:pt x="4352" y="500"/>
                </a:cubicBezTo>
                <a:cubicBezTo>
                  <a:pt x="4408" y="543"/>
                  <a:pt x="4408" y="543"/>
                  <a:pt x="4408" y="543"/>
                </a:cubicBezTo>
                <a:lnTo>
                  <a:pt x="4158" y="870"/>
                </a:lnTo>
                <a:close/>
                <a:moveTo>
                  <a:pt x="4630" y="746"/>
                </a:moveTo>
                <a:cubicBezTo>
                  <a:pt x="4632" y="791"/>
                  <a:pt x="4615" y="843"/>
                  <a:pt x="4578" y="902"/>
                </a:cubicBezTo>
                <a:cubicBezTo>
                  <a:pt x="4503" y="1022"/>
                  <a:pt x="4428" y="1057"/>
                  <a:pt x="4351" y="1009"/>
                </a:cubicBezTo>
                <a:cubicBezTo>
                  <a:pt x="4311" y="984"/>
                  <a:pt x="4290" y="949"/>
                  <a:pt x="4288" y="904"/>
                </a:cubicBezTo>
                <a:cubicBezTo>
                  <a:pt x="4287" y="859"/>
                  <a:pt x="4305" y="806"/>
                  <a:pt x="4344" y="744"/>
                </a:cubicBezTo>
                <a:cubicBezTo>
                  <a:pt x="4379" y="688"/>
                  <a:pt x="4416" y="651"/>
                  <a:pt x="4455" y="634"/>
                </a:cubicBezTo>
                <a:cubicBezTo>
                  <a:pt x="4494" y="617"/>
                  <a:pt x="4532" y="620"/>
                  <a:pt x="4568" y="643"/>
                </a:cubicBezTo>
                <a:cubicBezTo>
                  <a:pt x="4607" y="667"/>
                  <a:pt x="4628" y="702"/>
                  <a:pt x="4630" y="746"/>
                </a:cubicBezTo>
                <a:close/>
                <a:moveTo>
                  <a:pt x="4523" y="862"/>
                </a:moveTo>
                <a:cubicBezTo>
                  <a:pt x="4578" y="773"/>
                  <a:pt x="4585" y="716"/>
                  <a:pt x="4544" y="690"/>
                </a:cubicBezTo>
                <a:cubicBezTo>
                  <a:pt x="4503" y="664"/>
                  <a:pt x="4455" y="695"/>
                  <a:pt x="4400" y="783"/>
                </a:cubicBezTo>
                <a:cubicBezTo>
                  <a:pt x="4342" y="876"/>
                  <a:pt x="4334" y="936"/>
                  <a:pt x="4376" y="963"/>
                </a:cubicBezTo>
                <a:cubicBezTo>
                  <a:pt x="4416" y="988"/>
                  <a:pt x="4465" y="954"/>
                  <a:pt x="4523" y="862"/>
                </a:cubicBezTo>
                <a:close/>
                <a:moveTo>
                  <a:pt x="4614" y="1147"/>
                </a:moveTo>
                <a:cubicBezTo>
                  <a:pt x="4551" y="1115"/>
                  <a:pt x="4551" y="1115"/>
                  <a:pt x="4551" y="1115"/>
                </a:cubicBezTo>
                <a:cubicBezTo>
                  <a:pt x="4735" y="747"/>
                  <a:pt x="4735" y="747"/>
                  <a:pt x="4735" y="747"/>
                </a:cubicBezTo>
                <a:cubicBezTo>
                  <a:pt x="4798" y="778"/>
                  <a:pt x="4798" y="778"/>
                  <a:pt x="4798" y="778"/>
                </a:cubicBezTo>
                <a:lnTo>
                  <a:pt x="4614" y="1147"/>
                </a:lnTo>
                <a:close/>
                <a:moveTo>
                  <a:pt x="4778" y="1220"/>
                </a:moveTo>
                <a:cubicBezTo>
                  <a:pt x="4713" y="1193"/>
                  <a:pt x="4713" y="1193"/>
                  <a:pt x="4713" y="1193"/>
                </a:cubicBezTo>
                <a:cubicBezTo>
                  <a:pt x="4874" y="813"/>
                  <a:pt x="4874" y="813"/>
                  <a:pt x="4874" y="813"/>
                </a:cubicBezTo>
                <a:cubicBezTo>
                  <a:pt x="4939" y="841"/>
                  <a:pt x="4939" y="841"/>
                  <a:pt x="4939" y="841"/>
                </a:cubicBezTo>
                <a:lnTo>
                  <a:pt x="4778" y="1220"/>
                </a:lnTo>
                <a:close/>
                <a:moveTo>
                  <a:pt x="5204" y="983"/>
                </a:moveTo>
                <a:cubicBezTo>
                  <a:pt x="5217" y="1025"/>
                  <a:pt x="5213" y="1080"/>
                  <a:pt x="5192" y="1146"/>
                </a:cubicBezTo>
                <a:cubicBezTo>
                  <a:pt x="5150" y="1281"/>
                  <a:pt x="5085" y="1334"/>
                  <a:pt x="4999" y="1307"/>
                </a:cubicBezTo>
                <a:cubicBezTo>
                  <a:pt x="4954" y="1293"/>
                  <a:pt x="4925" y="1264"/>
                  <a:pt x="4912" y="1221"/>
                </a:cubicBezTo>
                <a:cubicBezTo>
                  <a:pt x="4900" y="1177"/>
                  <a:pt x="4904" y="1121"/>
                  <a:pt x="4926" y="1052"/>
                </a:cubicBezTo>
                <a:cubicBezTo>
                  <a:pt x="4946" y="989"/>
                  <a:pt x="4973" y="944"/>
                  <a:pt x="5006" y="918"/>
                </a:cubicBezTo>
                <a:cubicBezTo>
                  <a:pt x="5040" y="891"/>
                  <a:pt x="5077" y="885"/>
                  <a:pt x="5118" y="898"/>
                </a:cubicBezTo>
                <a:cubicBezTo>
                  <a:pt x="5162" y="912"/>
                  <a:pt x="5191" y="940"/>
                  <a:pt x="5204" y="983"/>
                </a:cubicBezTo>
                <a:close/>
                <a:moveTo>
                  <a:pt x="5129" y="1122"/>
                </a:moveTo>
                <a:cubicBezTo>
                  <a:pt x="5160" y="1022"/>
                  <a:pt x="5153" y="964"/>
                  <a:pt x="5107" y="950"/>
                </a:cubicBezTo>
                <a:cubicBezTo>
                  <a:pt x="5060" y="935"/>
                  <a:pt x="5021" y="977"/>
                  <a:pt x="4990" y="1075"/>
                </a:cubicBezTo>
                <a:cubicBezTo>
                  <a:pt x="4957" y="1180"/>
                  <a:pt x="4964" y="1240"/>
                  <a:pt x="5012" y="1255"/>
                </a:cubicBezTo>
                <a:cubicBezTo>
                  <a:pt x="5057" y="1270"/>
                  <a:pt x="5096" y="1225"/>
                  <a:pt x="5129" y="1122"/>
                </a:cubicBezTo>
                <a:close/>
                <a:moveTo>
                  <a:pt x="5288" y="1375"/>
                </a:moveTo>
                <a:cubicBezTo>
                  <a:pt x="5219" y="1360"/>
                  <a:pt x="5219" y="1360"/>
                  <a:pt x="5219" y="1360"/>
                </a:cubicBezTo>
                <a:cubicBezTo>
                  <a:pt x="5306" y="957"/>
                  <a:pt x="5306" y="957"/>
                  <a:pt x="5306" y="957"/>
                </a:cubicBezTo>
                <a:cubicBezTo>
                  <a:pt x="5375" y="972"/>
                  <a:pt x="5375" y="972"/>
                  <a:pt x="5375" y="972"/>
                </a:cubicBezTo>
                <a:lnTo>
                  <a:pt x="5288" y="1375"/>
                </a:lnTo>
                <a:close/>
                <a:moveTo>
                  <a:pt x="5466" y="1405"/>
                </a:moveTo>
                <a:cubicBezTo>
                  <a:pt x="5396" y="1394"/>
                  <a:pt x="5396" y="1394"/>
                  <a:pt x="5396" y="1394"/>
                </a:cubicBezTo>
                <a:cubicBezTo>
                  <a:pt x="5457" y="987"/>
                  <a:pt x="5457" y="987"/>
                  <a:pt x="5457" y="987"/>
                </a:cubicBezTo>
                <a:cubicBezTo>
                  <a:pt x="5527" y="997"/>
                  <a:pt x="5527" y="997"/>
                  <a:pt x="5527" y="997"/>
                </a:cubicBezTo>
                <a:lnTo>
                  <a:pt x="5466" y="1405"/>
                </a:lnTo>
                <a:close/>
                <a:moveTo>
                  <a:pt x="5819" y="1069"/>
                </a:moveTo>
                <a:cubicBezTo>
                  <a:pt x="5842" y="1107"/>
                  <a:pt x="5852" y="1161"/>
                  <a:pt x="5848" y="1230"/>
                </a:cubicBezTo>
                <a:cubicBezTo>
                  <a:pt x="5840" y="1371"/>
                  <a:pt x="5791" y="1439"/>
                  <a:pt x="5701" y="1434"/>
                </a:cubicBezTo>
                <a:cubicBezTo>
                  <a:pt x="5653" y="1431"/>
                  <a:pt x="5618" y="1410"/>
                  <a:pt x="5595" y="1372"/>
                </a:cubicBezTo>
                <a:cubicBezTo>
                  <a:pt x="5572" y="1333"/>
                  <a:pt x="5563" y="1277"/>
                  <a:pt x="5567" y="1205"/>
                </a:cubicBezTo>
                <a:cubicBezTo>
                  <a:pt x="5571" y="1138"/>
                  <a:pt x="5585" y="1088"/>
                  <a:pt x="5611" y="1055"/>
                </a:cubicBezTo>
                <a:cubicBezTo>
                  <a:pt x="5637" y="1021"/>
                  <a:pt x="5672" y="1005"/>
                  <a:pt x="5715" y="1008"/>
                </a:cubicBezTo>
                <a:cubicBezTo>
                  <a:pt x="5761" y="1010"/>
                  <a:pt x="5795" y="1031"/>
                  <a:pt x="5819" y="1069"/>
                </a:cubicBezTo>
                <a:close/>
                <a:moveTo>
                  <a:pt x="5780" y="1222"/>
                </a:moveTo>
                <a:cubicBezTo>
                  <a:pt x="5786" y="1117"/>
                  <a:pt x="5765" y="1064"/>
                  <a:pt x="5717" y="1061"/>
                </a:cubicBezTo>
                <a:cubicBezTo>
                  <a:pt x="5668" y="1058"/>
                  <a:pt x="5640" y="1108"/>
                  <a:pt x="5635" y="1211"/>
                </a:cubicBezTo>
                <a:cubicBezTo>
                  <a:pt x="5629" y="1321"/>
                  <a:pt x="5651" y="1378"/>
                  <a:pt x="5700" y="1380"/>
                </a:cubicBezTo>
                <a:cubicBezTo>
                  <a:pt x="5748" y="1383"/>
                  <a:pt x="5774" y="1330"/>
                  <a:pt x="5780" y="1222"/>
                </a:cubicBezTo>
                <a:close/>
                <a:moveTo>
                  <a:pt x="5997" y="1428"/>
                </a:moveTo>
                <a:cubicBezTo>
                  <a:pt x="5927" y="1430"/>
                  <a:pt x="5927" y="1430"/>
                  <a:pt x="5927" y="1430"/>
                </a:cubicBezTo>
                <a:cubicBezTo>
                  <a:pt x="5912" y="1018"/>
                  <a:pt x="5912" y="1018"/>
                  <a:pt x="5912" y="1018"/>
                </a:cubicBezTo>
                <a:cubicBezTo>
                  <a:pt x="5982" y="1016"/>
                  <a:pt x="5982" y="1016"/>
                  <a:pt x="5982" y="1016"/>
                </a:cubicBezTo>
                <a:lnTo>
                  <a:pt x="5997" y="1428"/>
                </a:lnTo>
                <a:close/>
                <a:moveTo>
                  <a:pt x="6283" y="1033"/>
                </a:moveTo>
                <a:cubicBezTo>
                  <a:pt x="6313" y="1066"/>
                  <a:pt x="6332" y="1117"/>
                  <a:pt x="6341" y="1186"/>
                </a:cubicBezTo>
                <a:cubicBezTo>
                  <a:pt x="6359" y="1326"/>
                  <a:pt x="6324" y="1401"/>
                  <a:pt x="6234" y="1413"/>
                </a:cubicBezTo>
                <a:cubicBezTo>
                  <a:pt x="6187" y="1419"/>
                  <a:pt x="6148" y="1405"/>
                  <a:pt x="6119" y="1372"/>
                </a:cubicBezTo>
                <a:cubicBezTo>
                  <a:pt x="6089" y="1338"/>
                  <a:pt x="6069" y="1285"/>
                  <a:pt x="6060" y="1213"/>
                </a:cubicBezTo>
                <a:cubicBezTo>
                  <a:pt x="6051" y="1147"/>
                  <a:pt x="6057" y="1095"/>
                  <a:pt x="6076" y="1057"/>
                </a:cubicBezTo>
                <a:cubicBezTo>
                  <a:pt x="6095" y="1019"/>
                  <a:pt x="6126" y="997"/>
                  <a:pt x="6169" y="992"/>
                </a:cubicBezTo>
                <a:cubicBezTo>
                  <a:pt x="6215" y="986"/>
                  <a:pt x="6252" y="1000"/>
                  <a:pt x="6283" y="1033"/>
                </a:cubicBezTo>
                <a:close/>
                <a:moveTo>
                  <a:pt x="6273" y="1190"/>
                </a:moveTo>
                <a:cubicBezTo>
                  <a:pt x="6259" y="1086"/>
                  <a:pt x="6229" y="1037"/>
                  <a:pt x="6181" y="1044"/>
                </a:cubicBezTo>
                <a:cubicBezTo>
                  <a:pt x="6132" y="1050"/>
                  <a:pt x="6115" y="1104"/>
                  <a:pt x="6128" y="1207"/>
                </a:cubicBezTo>
                <a:cubicBezTo>
                  <a:pt x="6142" y="1316"/>
                  <a:pt x="6174" y="1367"/>
                  <a:pt x="6224" y="1361"/>
                </a:cubicBezTo>
                <a:cubicBezTo>
                  <a:pt x="6271" y="1355"/>
                  <a:pt x="6287" y="1298"/>
                  <a:pt x="6273" y="1190"/>
                </a:cubicBezTo>
                <a:close/>
                <a:moveTo>
                  <a:pt x="6518" y="1378"/>
                </a:moveTo>
                <a:cubicBezTo>
                  <a:pt x="6453" y="1393"/>
                  <a:pt x="6453" y="1393"/>
                  <a:pt x="6453" y="1393"/>
                </a:cubicBezTo>
                <a:cubicBezTo>
                  <a:pt x="6358" y="967"/>
                  <a:pt x="6358" y="967"/>
                  <a:pt x="6358" y="967"/>
                </a:cubicBezTo>
                <a:cubicBezTo>
                  <a:pt x="6423" y="953"/>
                  <a:pt x="6423" y="953"/>
                  <a:pt x="6423" y="953"/>
                </a:cubicBezTo>
                <a:lnTo>
                  <a:pt x="6518" y="1378"/>
                </a:lnTo>
                <a:close/>
                <a:moveTo>
                  <a:pt x="6715" y="917"/>
                </a:moveTo>
                <a:cubicBezTo>
                  <a:pt x="6751" y="944"/>
                  <a:pt x="6779" y="991"/>
                  <a:pt x="6800" y="1057"/>
                </a:cubicBezTo>
                <a:cubicBezTo>
                  <a:pt x="6843" y="1191"/>
                  <a:pt x="6822" y="1272"/>
                  <a:pt x="6736" y="1300"/>
                </a:cubicBezTo>
                <a:cubicBezTo>
                  <a:pt x="6690" y="1314"/>
                  <a:pt x="6650" y="1308"/>
                  <a:pt x="6615" y="1280"/>
                </a:cubicBezTo>
                <a:cubicBezTo>
                  <a:pt x="6580" y="1252"/>
                  <a:pt x="6551" y="1203"/>
                  <a:pt x="6529" y="1134"/>
                </a:cubicBezTo>
                <a:cubicBezTo>
                  <a:pt x="6508" y="1071"/>
                  <a:pt x="6504" y="1019"/>
                  <a:pt x="6516" y="978"/>
                </a:cubicBezTo>
                <a:cubicBezTo>
                  <a:pt x="6529" y="937"/>
                  <a:pt x="6555" y="910"/>
                  <a:pt x="6596" y="897"/>
                </a:cubicBezTo>
                <a:cubicBezTo>
                  <a:pt x="6640" y="883"/>
                  <a:pt x="6679" y="890"/>
                  <a:pt x="6715" y="917"/>
                </a:cubicBezTo>
                <a:close/>
                <a:moveTo>
                  <a:pt x="6734" y="1074"/>
                </a:moveTo>
                <a:cubicBezTo>
                  <a:pt x="6702" y="974"/>
                  <a:pt x="6663" y="931"/>
                  <a:pt x="6617" y="946"/>
                </a:cubicBezTo>
                <a:cubicBezTo>
                  <a:pt x="6570" y="961"/>
                  <a:pt x="6563" y="1018"/>
                  <a:pt x="6594" y="1116"/>
                </a:cubicBezTo>
                <a:cubicBezTo>
                  <a:pt x="6628" y="1221"/>
                  <a:pt x="6669" y="1266"/>
                  <a:pt x="6716" y="1250"/>
                </a:cubicBezTo>
                <a:cubicBezTo>
                  <a:pt x="6761" y="1236"/>
                  <a:pt x="6767" y="1177"/>
                  <a:pt x="6734" y="1074"/>
                </a:cubicBezTo>
                <a:close/>
                <a:moveTo>
                  <a:pt x="7009" y="1214"/>
                </a:moveTo>
                <a:cubicBezTo>
                  <a:pt x="6948" y="1240"/>
                  <a:pt x="6948" y="1240"/>
                  <a:pt x="6948" y="1240"/>
                </a:cubicBezTo>
                <a:cubicBezTo>
                  <a:pt x="6777" y="839"/>
                  <a:pt x="6777" y="839"/>
                  <a:pt x="6777" y="839"/>
                </a:cubicBezTo>
                <a:cubicBezTo>
                  <a:pt x="6839" y="813"/>
                  <a:pt x="6839" y="813"/>
                  <a:pt x="6839" y="813"/>
                </a:cubicBezTo>
                <a:lnTo>
                  <a:pt x="7009" y="1214"/>
                </a:lnTo>
                <a:close/>
                <a:moveTo>
                  <a:pt x="7120" y="725"/>
                </a:moveTo>
                <a:cubicBezTo>
                  <a:pt x="7159" y="745"/>
                  <a:pt x="7196" y="786"/>
                  <a:pt x="7229" y="848"/>
                </a:cubicBezTo>
                <a:cubicBezTo>
                  <a:pt x="7295" y="972"/>
                  <a:pt x="7289" y="1055"/>
                  <a:pt x="7209" y="1098"/>
                </a:cubicBezTo>
                <a:cubicBezTo>
                  <a:pt x="7167" y="1120"/>
                  <a:pt x="7126" y="1121"/>
                  <a:pt x="7086" y="1100"/>
                </a:cubicBezTo>
                <a:cubicBezTo>
                  <a:pt x="7047" y="1079"/>
                  <a:pt x="7010" y="1036"/>
                  <a:pt x="6975" y="972"/>
                </a:cubicBezTo>
                <a:cubicBezTo>
                  <a:pt x="6944" y="914"/>
                  <a:pt x="6931" y="863"/>
                  <a:pt x="6935" y="821"/>
                </a:cubicBezTo>
                <a:cubicBezTo>
                  <a:pt x="6940" y="779"/>
                  <a:pt x="6961" y="747"/>
                  <a:pt x="6999" y="727"/>
                </a:cubicBezTo>
                <a:cubicBezTo>
                  <a:pt x="7039" y="705"/>
                  <a:pt x="7080" y="705"/>
                  <a:pt x="7120" y="725"/>
                </a:cubicBezTo>
                <a:close/>
                <a:moveTo>
                  <a:pt x="7167" y="876"/>
                </a:moveTo>
                <a:cubicBezTo>
                  <a:pt x="7117" y="783"/>
                  <a:pt x="7071" y="748"/>
                  <a:pt x="7028" y="771"/>
                </a:cubicBezTo>
                <a:cubicBezTo>
                  <a:pt x="6985" y="794"/>
                  <a:pt x="6988" y="851"/>
                  <a:pt x="7037" y="942"/>
                </a:cubicBezTo>
                <a:cubicBezTo>
                  <a:pt x="7089" y="1039"/>
                  <a:pt x="7137" y="1076"/>
                  <a:pt x="7181" y="1053"/>
                </a:cubicBezTo>
                <a:cubicBezTo>
                  <a:pt x="7223" y="1030"/>
                  <a:pt x="7218" y="971"/>
                  <a:pt x="7167" y="876"/>
                </a:cubicBezTo>
                <a:close/>
                <a:moveTo>
                  <a:pt x="7462" y="964"/>
                </a:moveTo>
                <a:cubicBezTo>
                  <a:pt x="7406" y="1001"/>
                  <a:pt x="7406" y="1001"/>
                  <a:pt x="7406" y="1001"/>
                </a:cubicBezTo>
                <a:cubicBezTo>
                  <a:pt x="7167" y="637"/>
                  <a:pt x="7167" y="637"/>
                  <a:pt x="7167" y="637"/>
                </a:cubicBezTo>
                <a:cubicBezTo>
                  <a:pt x="7223" y="600"/>
                  <a:pt x="7223" y="600"/>
                  <a:pt x="7223" y="600"/>
                </a:cubicBezTo>
                <a:lnTo>
                  <a:pt x="7462" y="964"/>
                </a:lnTo>
                <a:close/>
                <a:moveTo>
                  <a:pt x="7483" y="463"/>
                </a:moveTo>
                <a:cubicBezTo>
                  <a:pt x="7526" y="476"/>
                  <a:pt x="7569" y="510"/>
                  <a:pt x="7613" y="565"/>
                </a:cubicBezTo>
                <a:cubicBezTo>
                  <a:pt x="7700" y="675"/>
                  <a:pt x="7709" y="758"/>
                  <a:pt x="7638" y="814"/>
                </a:cubicBezTo>
                <a:cubicBezTo>
                  <a:pt x="7601" y="844"/>
                  <a:pt x="7561" y="852"/>
                  <a:pt x="7518" y="838"/>
                </a:cubicBezTo>
                <a:cubicBezTo>
                  <a:pt x="7475" y="825"/>
                  <a:pt x="7431" y="789"/>
                  <a:pt x="7385" y="732"/>
                </a:cubicBezTo>
                <a:cubicBezTo>
                  <a:pt x="7344" y="680"/>
                  <a:pt x="7322" y="633"/>
                  <a:pt x="7319" y="591"/>
                </a:cubicBezTo>
                <a:cubicBezTo>
                  <a:pt x="7316" y="548"/>
                  <a:pt x="7331" y="514"/>
                  <a:pt x="7365" y="487"/>
                </a:cubicBezTo>
                <a:cubicBezTo>
                  <a:pt x="7401" y="459"/>
                  <a:pt x="7440" y="451"/>
                  <a:pt x="7483" y="463"/>
                </a:cubicBezTo>
                <a:close/>
                <a:moveTo>
                  <a:pt x="7556" y="603"/>
                </a:moveTo>
                <a:cubicBezTo>
                  <a:pt x="7491" y="521"/>
                  <a:pt x="7440" y="495"/>
                  <a:pt x="7402" y="525"/>
                </a:cubicBezTo>
                <a:cubicBezTo>
                  <a:pt x="7363" y="556"/>
                  <a:pt x="7376" y="612"/>
                  <a:pt x="7441" y="692"/>
                </a:cubicBezTo>
                <a:cubicBezTo>
                  <a:pt x="7509" y="778"/>
                  <a:pt x="7563" y="806"/>
                  <a:pt x="7602" y="775"/>
                </a:cubicBezTo>
                <a:cubicBezTo>
                  <a:pt x="7639" y="745"/>
                  <a:pt x="7624" y="688"/>
                  <a:pt x="7556" y="603"/>
                </a:cubicBezTo>
                <a:close/>
                <a:moveTo>
                  <a:pt x="7863" y="639"/>
                </a:moveTo>
                <a:cubicBezTo>
                  <a:pt x="7814" y="685"/>
                  <a:pt x="7814" y="685"/>
                  <a:pt x="7814" y="685"/>
                </a:cubicBezTo>
                <a:cubicBezTo>
                  <a:pt x="7514" y="369"/>
                  <a:pt x="7514" y="369"/>
                  <a:pt x="7514" y="369"/>
                </a:cubicBezTo>
                <a:cubicBezTo>
                  <a:pt x="7563" y="322"/>
                  <a:pt x="7563" y="322"/>
                  <a:pt x="7563" y="322"/>
                </a:cubicBezTo>
                <a:lnTo>
                  <a:pt x="7863" y="63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pic>
        <p:nvPicPr>
          <p:cNvPr id="4" name="Picture 3"/>
          <p:cNvPicPr>
            <a:picLocks noChangeAspect="1"/>
          </p:cNvPicPr>
          <p:nvPr/>
        </p:nvPicPr>
        <p:blipFill>
          <a:blip r:embed="rId3"/>
          <a:stretch>
            <a:fillRect/>
          </a:stretch>
        </p:blipFill>
        <p:spPr>
          <a:xfrm>
            <a:off x="1207165" y="1093298"/>
            <a:ext cx="1498388" cy="1628682"/>
          </a:xfrm>
          <a:prstGeom prst="rect">
            <a:avLst/>
          </a:prstGeom>
        </p:spPr>
      </p:pic>
      <p:pic>
        <p:nvPicPr>
          <p:cNvPr id="5" name="Picture 4"/>
          <p:cNvPicPr>
            <a:picLocks noChangeAspect="1"/>
          </p:cNvPicPr>
          <p:nvPr/>
        </p:nvPicPr>
        <p:blipFill>
          <a:blip r:embed="rId4"/>
          <a:stretch>
            <a:fillRect/>
          </a:stretch>
        </p:blipFill>
        <p:spPr>
          <a:xfrm>
            <a:off x="2553175" y="831554"/>
            <a:ext cx="1371405" cy="1490658"/>
          </a:xfrm>
          <a:prstGeom prst="rect">
            <a:avLst/>
          </a:prstGeom>
        </p:spPr>
      </p:pic>
      <p:sp>
        <p:nvSpPr>
          <p:cNvPr id="6" name="Freeform 89"/>
          <p:cNvSpPr>
            <a:spLocks noEditPoints="1"/>
          </p:cNvSpPr>
          <p:nvPr/>
        </p:nvSpPr>
        <p:spPr bwMode="black">
          <a:xfrm>
            <a:off x="2400797" y="2341034"/>
            <a:ext cx="1371405" cy="924819"/>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endParaRPr lang="en-US" sz="1599" dirty="0"/>
          </a:p>
        </p:txBody>
      </p:sp>
      <p:sp>
        <p:nvSpPr>
          <p:cNvPr id="7" name="TextBox 6"/>
          <p:cNvSpPr txBox="1"/>
          <p:nvPr/>
        </p:nvSpPr>
        <p:spPr>
          <a:xfrm>
            <a:off x="1195125" y="3673416"/>
            <a:ext cx="4997004" cy="803817"/>
          </a:xfrm>
          <a:prstGeom prst="rect">
            <a:avLst/>
          </a:prstGeom>
          <a:noFill/>
        </p:spPr>
        <p:txBody>
          <a:bodyPr wrap="none" lIns="182854" tIns="146283" rIns="182854" bIns="146283" rtlCol="0">
            <a:spAutoFit/>
          </a:bodyPr>
          <a:lstStyle/>
          <a:p>
            <a:pPr>
              <a:lnSpc>
                <a:spcPct val="90000"/>
              </a:lnSpc>
              <a:spcAft>
                <a:spcPts val="600"/>
              </a:spcAft>
            </a:pPr>
            <a:r>
              <a:rPr lang="en-US" sz="3599" b="1" dirty="0">
                <a:gradFill>
                  <a:gsLst>
                    <a:gs pos="2917">
                      <a:schemeClr val="tx1"/>
                    </a:gs>
                    <a:gs pos="30000">
                      <a:schemeClr val="tx1"/>
                    </a:gs>
                  </a:gsLst>
                  <a:lin ang="5400000" scaled="0"/>
                </a:gradFill>
              </a:rPr>
              <a:t>Traditional Applications</a:t>
            </a:r>
          </a:p>
        </p:txBody>
      </p:sp>
      <p:sp>
        <p:nvSpPr>
          <p:cNvPr id="8" name="Rectangle 7"/>
          <p:cNvSpPr/>
          <p:nvPr/>
        </p:nvSpPr>
        <p:spPr>
          <a:xfrm>
            <a:off x="1327763" y="4445726"/>
            <a:ext cx="3961838" cy="1789250"/>
          </a:xfrm>
          <a:prstGeom prst="rect">
            <a:avLst/>
          </a:prstGeom>
        </p:spPr>
        <p:txBody>
          <a:bodyPr wrap="square">
            <a:spAutoFit/>
          </a:bodyPr>
          <a:lstStyle/>
          <a:p>
            <a:r>
              <a:rPr lang="en-US" dirty="0"/>
              <a:t>Program logic based on static rules</a:t>
            </a:r>
            <a:br>
              <a:rPr lang="en-US" dirty="0"/>
            </a:br>
            <a:endParaRPr lang="en-US" dirty="0"/>
          </a:p>
          <a:p>
            <a:r>
              <a:rPr lang="en-US" dirty="0"/>
              <a:t>Actions are pre-defined</a:t>
            </a:r>
          </a:p>
          <a:p>
            <a:endParaRPr lang="en-US" dirty="0"/>
          </a:p>
          <a:p>
            <a:r>
              <a:rPr lang="en-US" dirty="0"/>
              <a:t>Limited adaptation to change in patterns of data</a:t>
            </a:r>
          </a:p>
        </p:txBody>
      </p:sp>
      <p:sp>
        <p:nvSpPr>
          <p:cNvPr id="14" name="Freeform 9"/>
          <p:cNvSpPr>
            <a:spLocks noEditPoints="1"/>
          </p:cNvSpPr>
          <p:nvPr/>
        </p:nvSpPr>
        <p:spPr bwMode="auto">
          <a:xfrm>
            <a:off x="9513629" y="1744911"/>
            <a:ext cx="1129722" cy="134450"/>
          </a:xfrm>
          <a:custGeom>
            <a:avLst/>
            <a:gdLst>
              <a:gd name="T0" fmla="*/ 0 w 3578"/>
              <a:gd name="T1" fmla="*/ 7 h 426"/>
              <a:gd name="T2" fmla="*/ 268 w 3578"/>
              <a:gd name="T3" fmla="*/ 426 h 426"/>
              <a:gd name="T4" fmla="*/ 169 w 3578"/>
              <a:gd name="T5" fmla="*/ 56 h 426"/>
              <a:gd name="T6" fmla="*/ 376 w 3578"/>
              <a:gd name="T7" fmla="*/ 371 h 426"/>
              <a:gd name="T8" fmla="*/ 200 w 3578"/>
              <a:gd name="T9" fmla="*/ 219 h 426"/>
              <a:gd name="T10" fmla="*/ 275 w 3578"/>
              <a:gd name="T11" fmla="*/ 53 h 426"/>
              <a:gd name="T12" fmla="*/ 475 w 3578"/>
              <a:gd name="T13" fmla="*/ 7 h 426"/>
              <a:gd name="T14" fmla="*/ 705 w 3578"/>
              <a:gd name="T15" fmla="*/ 419 h 426"/>
              <a:gd name="T16" fmla="*/ 705 w 3578"/>
              <a:gd name="T17" fmla="*/ 7 h 426"/>
              <a:gd name="T18" fmla="*/ 802 w 3578"/>
              <a:gd name="T19" fmla="*/ 373 h 426"/>
              <a:gd name="T20" fmla="*/ 913 w 3578"/>
              <a:gd name="T21" fmla="*/ 0 h 426"/>
              <a:gd name="T22" fmla="*/ 903 w 3578"/>
              <a:gd name="T23" fmla="*/ 426 h 426"/>
              <a:gd name="T24" fmla="*/ 908 w 3578"/>
              <a:gd name="T25" fmla="*/ 373 h 426"/>
              <a:gd name="T26" fmla="*/ 1180 w 3578"/>
              <a:gd name="T27" fmla="*/ 419 h 426"/>
              <a:gd name="T28" fmla="*/ 1180 w 3578"/>
              <a:gd name="T29" fmla="*/ 7 h 426"/>
              <a:gd name="T30" fmla="*/ 1277 w 3578"/>
              <a:gd name="T31" fmla="*/ 373 h 426"/>
              <a:gd name="T32" fmla="*/ 1388 w 3578"/>
              <a:gd name="T33" fmla="*/ 0 h 426"/>
              <a:gd name="T34" fmla="*/ 1378 w 3578"/>
              <a:gd name="T35" fmla="*/ 426 h 426"/>
              <a:gd name="T36" fmla="*/ 1383 w 3578"/>
              <a:gd name="T37" fmla="*/ 373 h 426"/>
              <a:gd name="T38" fmla="*/ 1655 w 3578"/>
              <a:gd name="T39" fmla="*/ 419 h 426"/>
              <a:gd name="T40" fmla="*/ 1655 w 3578"/>
              <a:gd name="T41" fmla="*/ 7 h 426"/>
              <a:gd name="T42" fmla="*/ 1752 w 3578"/>
              <a:gd name="T43" fmla="*/ 373 h 426"/>
              <a:gd name="T44" fmla="*/ 1863 w 3578"/>
              <a:gd name="T45" fmla="*/ 0 h 426"/>
              <a:gd name="T46" fmla="*/ 1853 w 3578"/>
              <a:gd name="T47" fmla="*/ 426 h 426"/>
              <a:gd name="T48" fmla="*/ 1858 w 3578"/>
              <a:gd name="T49" fmla="*/ 373 h 426"/>
              <a:gd name="T50" fmla="*/ 2168 w 3578"/>
              <a:gd name="T51" fmla="*/ 426 h 426"/>
              <a:gd name="T52" fmla="*/ 2069 w 3578"/>
              <a:gd name="T53" fmla="*/ 56 h 426"/>
              <a:gd name="T54" fmla="*/ 2275 w 3578"/>
              <a:gd name="T55" fmla="*/ 371 h 426"/>
              <a:gd name="T56" fmla="*/ 2099 w 3578"/>
              <a:gd name="T57" fmla="*/ 219 h 426"/>
              <a:gd name="T58" fmla="*/ 2174 w 3578"/>
              <a:gd name="T59" fmla="*/ 53 h 426"/>
              <a:gd name="T60" fmla="*/ 2374 w 3578"/>
              <a:gd name="T61" fmla="*/ 7 h 426"/>
              <a:gd name="T62" fmla="*/ 2643 w 3578"/>
              <a:gd name="T63" fmla="*/ 426 h 426"/>
              <a:gd name="T64" fmla="*/ 2544 w 3578"/>
              <a:gd name="T65" fmla="*/ 56 h 426"/>
              <a:gd name="T66" fmla="*/ 2750 w 3578"/>
              <a:gd name="T67" fmla="*/ 371 h 426"/>
              <a:gd name="T68" fmla="*/ 2574 w 3578"/>
              <a:gd name="T69" fmla="*/ 219 h 426"/>
              <a:gd name="T70" fmla="*/ 2649 w 3578"/>
              <a:gd name="T71" fmla="*/ 53 h 426"/>
              <a:gd name="T72" fmla="*/ 2821 w 3578"/>
              <a:gd name="T73" fmla="*/ 221 h 426"/>
              <a:gd name="T74" fmla="*/ 3104 w 3578"/>
              <a:gd name="T75" fmla="*/ 211 h 426"/>
              <a:gd name="T76" fmla="*/ 2964 w 3578"/>
              <a:gd name="T77" fmla="*/ 53 h 426"/>
              <a:gd name="T78" fmla="*/ 3035 w 3578"/>
              <a:gd name="T79" fmla="*/ 216 h 426"/>
              <a:gd name="T80" fmla="*/ 3164 w 3578"/>
              <a:gd name="T81" fmla="*/ 419 h 426"/>
              <a:gd name="T82" fmla="*/ 3235 w 3578"/>
              <a:gd name="T83" fmla="*/ 419 h 426"/>
              <a:gd name="T84" fmla="*/ 3296 w 3578"/>
              <a:gd name="T85" fmla="*/ 221 h 426"/>
              <a:gd name="T86" fmla="*/ 3578 w 3578"/>
              <a:gd name="T87" fmla="*/ 211 h 426"/>
              <a:gd name="T88" fmla="*/ 3439 w 3578"/>
              <a:gd name="T89" fmla="*/ 53 h 426"/>
              <a:gd name="T90" fmla="*/ 3510 w 3578"/>
              <a:gd name="T91" fmla="*/ 21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78" h="426">
                <a:moveTo>
                  <a:pt x="70" y="419"/>
                </a:moveTo>
                <a:cubicBezTo>
                  <a:pt x="0" y="419"/>
                  <a:pt x="0" y="419"/>
                  <a:pt x="0" y="419"/>
                </a:cubicBezTo>
                <a:cubicBezTo>
                  <a:pt x="0" y="7"/>
                  <a:pt x="0" y="7"/>
                  <a:pt x="0" y="7"/>
                </a:cubicBezTo>
                <a:cubicBezTo>
                  <a:pt x="70" y="7"/>
                  <a:pt x="70" y="7"/>
                  <a:pt x="70" y="7"/>
                </a:cubicBezTo>
                <a:lnTo>
                  <a:pt x="70" y="419"/>
                </a:lnTo>
                <a:close/>
                <a:moveTo>
                  <a:pt x="268" y="426"/>
                </a:moveTo>
                <a:cubicBezTo>
                  <a:pt x="225" y="426"/>
                  <a:pt x="192" y="409"/>
                  <a:pt x="168" y="373"/>
                </a:cubicBezTo>
                <a:cubicBezTo>
                  <a:pt x="144" y="338"/>
                  <a:pt x="132" y="288"/>
                  <a:pt x="132" y="221"/>
                </a:cubicBezTo>
                <a:cubicBezTo>
                  <a:pt x="132" y="149"/>
                  <a:pt x="144" y="93"/>
                  <a:pt x="169" y="56"/>
                </a:cubicBezTo>
                <a:cubicBezTo>
                  <a:pt x="194" y="19"/>
                  <a:pt x="231" y="0"/>
                  <a:pt x="278" y="0"/>
                </a:cubicBezTo>
                <a:cubicBezTo>
                  <a:pt x="369" y="0"/>
                  <a:pt x="414" y="70"/>
                  <a:pt x="414" y="211"/>
                </a:cubicBezTo>
                <a:cubicBezTo>
                  <a:pt x="414" y="281"/>
                  <a:pt x="401" y="334"/>
                  <a:pt x="376" y="371"/>
                </a:cubicBezTo>
                <a:cubicBezTo>
                  <a:pt x="350" y="408"/>
                  <a:pt x="314" y="426"/>
                  <a:pt x="268" y="426"/>
                </a:cubicBezTo>
                <a:close/>
                <a:moveTo>
                  <a:pt x="275" y="53"/>
                </a:moveTo>
                <a:cubicBezTo>
                  <a:pt x="225" y="53"/>
                  <a:pt x="200" y="108"/>
                  <a:pt x="200" y="219"/>
                </a:cubicBezTo>
                <a:cubicBezTo>
                  <a:pt x="200" y="322"/>
                  <a:pt x="224" y="373"/>
                  <a:pt x="273" y="373"/>
                </a:cubicBezTo>
                <a:cubicBezTo>
                  <a:pt x="322" y="373"/>
                  <a:pt x="346" y="321"/>
                  <a:pt x="346" y="216"/>
                </a:cubicBezTo>
                <a:cubicBezTo>
                  <a:pt x="346" y="107"/>
                  <a:pt x="322" y="53"/>
                  <a:pt x="275" y="53"/>
                </a:cubicBezTo>
                <a:close/>
                <a:moveTo>
                  <a:pt x="545" y="419"/>
                </a:moveTo>
                <a:cubicBezTo>
                  <a:pt x="475" y="419"/>
                  <a:pt x="475" y="419"/>
                  <a:pt x="475" y="419"/>
                </a:cubicBezTo>
                <a:cubicBezTo>
                  <a:pt x="475" y="7"/>
                  <a:pt x="475" y="7"/>
                  <a:pt x="475" y="7"/>
                </a:cubicBezTo>
                <a:cubicBezTo>
                  <a:pt x="545" y="7"/>
                  <a:pt x="545" y="7"/>
                  <a:pt x="545" y="7"/>
                </a:cubicBezTo>
                <a:lnTo>
                  <a:pt x="545" y="419"/>
                </a:lnTo>
                <a:close/>
                <a:moveTo>
                  <a:pt x="705" y="419"/>
                </a:moveTo>
                <a:cubicBezTo>
                  <a:pt x="635" y="419"/>
                  <a:pt x="635" y="419"/>
                  <a:pt x="635" y="419"/>
                </a:cubicBezTo>
                <a:cubicBezTo>
                  <a:pt x="635" y="7"/>
                  <a:pt x="635" y="7"/>
                  <a:pt x="635" y="7"/>
                </a:cubicBezTo>
                <a:cubicBezTo>
                  <a:pt x="705" y="7"/>
                  <a:pt x="705" y="7"/>
                  <a:pt x="705" y="7"/>
                </a:cubicBezTo>
                <a:lnTo>
                  <a:pt x="705" y="419"/>
                </a:lnTo>
                <a:close/>
                <a:moveTo>
                  <a:pt x="903" y="426"/>
                </a:moveTo>
                <a:cubicBezTo>
                  <a:pt x="860" y="426"/>
                  <a:pt x="827" y="409"/>
                  <a:pt x="802" y="373"/>
                </a:cubicBezTo>
                <a:cubicBezTo>
                  <a:pt x="778" y="338"/>
                  <a:pt x="766" y="288"/>
                  <a:pt x="766" y="221"/>
                </a:cubicBezTo>
                <a:cubicBezTo>
                  <a:pt x="766" y="149"/>
                  <a:pt x="779" y="93"/>
                  <a:pt x="804" y="56"/>
                </a:cubicBezTo>
                <a:cubicBezTo>
                  <a:pt x="829" y="19"/>
                  <a:pt x="865" y="0"/>
                  <a:pt x="913" y="0"/>
                </a:cubicBezTo>
                <a:cubicBezTo>
                  <a:pt x="1003" y="0"/>
                  <a:pt x="1049" y="70"/>
                  <a:pt x="1049" y="211"/>
                </a:cubicBezTo>
                <a:cubicBezTo>
                  <a:pt x="1049" y="281"/>
                  <a:pt x="1036" y="334"/>
                  <a:pt x="1010" y="371"/>
                </a:cubicBezTo>
                <a:cubicBezTo>
                  <a:pt x="985" y="408"/>
                  <a:pt x="949" y="426"/>
                  <a:pt x="903" y="426"/>
                </a:cubicBezTo>
                <a:close/>
                <a:moveTo>
                  <a:pt x="910" y="53"/>
                </a:moveTo>
                <a:cubicBezTo>
                  <a:pt x="860" y="53"/>
                  <a:pt x="835" y="108"/>
                  <a:pt x="835" y="219"/>
                </a:cubicBezTo>
                <a:cubicBezTo>
                  <a:pt x="835" y="322"/>
                  <a:pt x="859" y="373"/>
                  <a:pt x="908" y="373"/>
                </a:cubicBezTo>
                <a:cubicBezTo>
                  <a:pt x="956" y="373"/>
                  <a:pt x="981" y="321"/>
                  <a:pt x="981" y="216"/>
                </a:cubicBezTo>
                <a:cubicBezTo>
                  <a:pt x="981" y="107"/>
                  <a:pt x="957" y="53"/>
                  <a:pt x="910" y="53"/>
                </a:cubicBezTo>
                <a:close/>
                <a:moveTo>
                  <a:pt x="1180" y="419"/>
                </a:moveTo>
                <a:cubicBezTo>
                  <a:pt x="1110" y="419"/>
                  <a:pt x="1110" y="419"/>
                  <a:pt x="1110" y="419"/>
                </a:cubicBezTo>
                <a:cubicBezTo>
                  <a:pt x="1110" y="7"/>
                  <a:pt x="1110" y="7"/>
                  <a:pt x="1110" y="7"/>
                </a:cubicBezTo>
                <a:cubicBezTo>
                  <a:pt x="1180" y="7"/>
                  <a:pt x="1180" y="7"/>
                  <a:pt x="1180" y="7"/>
                </a:cubicBezTo>
                <a:lnTo>
                  <a:pt x="1180" y="419"/>
                </a:lnTo>
                <a:close/>
                <a:moveTo>
                  <a:pt x="1378" y="426"/>
                </a:moveTo>
                <a:cubicBezTo>
                  <a:pt x="1335" y="426"/>
                  <a:pt x="1301" y="409"/>
                  <a:pt x="1277" y="373"/>
                </a:cubicBezTo>
                <a:cubicBezTo>
                  <a:pt x="1253" y="338"/>
                  <a:pt x="1241" y="288"/>
                  <a:pt x="1241" y="221"/>
                </a:cubicBezTo>
                <a:cubicBezTo>
                  <a:pt x="1241" y="149"/>
                  <a:pt x="1254" y="93"/>
                  <a:pt x="1279" y="56"/>
                </a:cubicBezTo>
                <a:cubicBezTo>
                  <a:pt x="1304" y="19"/>
                  <a:pt x="1340" y="0"/>
                  <a:pt x="1388" y="0"/>
                </a:cubicBezTo>
                <a:cubicBezTo>
                  <a:pt x="1478" y="0"/>
                  <a:pt x="1524" y="70"/>
                  <a:pt x="1524" y="211"/>
                </a:cubicBezTo>
                <a:cubicBezTo>
                  <a:pt x="1524" y="281"/>
                  <a:pt x="1511" y="334"/>
                  <a:pt x="1485" y="371"/>
                </a:cubicBezTo>
                <a:cubicBezTo>
                  <a:pt x="1460" y="408"/>
                  <a:pt x="1424" y="426"/>
                  <a:pt x="1378" y="426"/>
                </a:cubicBezTo>
                <a:close/>
                <a:moveTo>
                  <a:pt x="1384" y="53"/>
                </a:moveTo>
                <a:cubicBezTo>
                  <a:pt x="1334" y="53"/>
                  <a:pt x="1309" y="108"/>
                  <a:pt x="1309" y="219"/>
                </a:cubicBezTo>
                <a:cubicBezTo>
                  <a:pt x="1309" y="322"/>
                  <a:pt x="1334" y="373"/>
                  <a:pt x="1383" y="373"/>
                </a:cubicBezTo>
                <a:cubicBezTo>
                  <a:pt x="1431" y="373"/>
                  <a:pt x="1455" y="321"/>
                  <a:pt x="1455" y="216"/>
                </a:cubicBezTo>
                <a:cubicBezTo>
                  <a:pt x="1455" y="107"/>
                  <a:pt x="1432" y="53"/>
                  <a:pt x="1384" y="53"/>
                </a:cubicBezTo>
                <a:close/>
                <a:moveTo>
                  <a:pt x="1655" y="419"/>
                </a:moveTo>
                <a:cubicBezTo>
                  <a:pt x="1585" y="419"/>
                  <a:pt x="1585" y="419"/>
                  <a:pt x="1585" y="419"/>
                </a:cubicBezTo>
                <a:cubicBezTo>
                  <a:pt x="1585" y="7"/>
                  <a:pt x="1585" y="7"/>
                  <a:pt x="1585" y="7"/>
                </a:cubicBezTo>
                <a:cubicBezTo>
                  <a:pt x="1655" y="7"/>
                  <a:pt x="1655" y="7"/>
                  <a:pt x="1655" y="7"/>
                </a:cubicBezTo>
                <a:lnTo>
                  <a:pt x="1655" y="419"/>
                </a:lnTo>
                <a:close/>
                <a:moveTo>
                  <a:pt x="1853" y="426"/>
                </a:moveTo>
                <a:cubicBezTo>
                  <a:pt x="1810" y="426"/>
                  <a:pt x="1776" y="409"/>
                  <a:pt x="1752" y="373"/>
                </a:cubicBezTo>
                <a:cubicBezTo>
                  <a:pt x="1728" y="338"/>
                  <a:pt x="1716" y="288"/>
                  <a:pt x="1716" y="221"/>
                </a:cubicBezTo>
                <a:cubicBezTo>
                  <a:pt x="1716" y="149"/>
                  <a:pt x="1729" y="93"/>
                  <a:pt x="1754" y="56"/>
                </a:cubicBezTo>
                <a:cubicBezTo>
                  <a:pt x="1779" y="19"/>
                  <a:pt x="1815" y="0"/>
                  <a:pt x="1863" y="0"/>
                </a:cubicBezTo>
                <a:cubicBezTo>
                  <a:pt x="1953" y="0"/>
                  <a:pt x="1998" y="70"/>
                  <a:pt x="1998" y="211"/>
                </a:cubicBezTo>
                <a:cubicBezTo>
                  <a:pt x="1998" y="281"/>
                  <a:pt x="1986" y="334"/>
                  <a:pt x="1960" y="371"/>
                </a:cubicBezTo>
                <a:cubicBezTo>
                  <a:pt x="1935" y="408"/>
                  <a:pt x="1899" y="426"/>
                  <a:pt x="1853" y="426"/>
                </a:cubicBezTo>
                <a:close/>
                <a:moveTo>
                  <a:pt x="1859" y="53"/>
                </a:moveTo>
                <a:cubicBezTo>
                  <a:pt x="1809" y="53"/>
                  <a:pt x="1784" y="108"/>
                  <a:pt x="1784" y="219"/>
                </a:cubicBezTo>
                <a:cubicBezTo>
                  <a:pt x="1784" y="322"/>
                  <a:pt x="1809" y="373"/>
                  <a:pt x="1858" y="373"/>
                </a:cubicBezTo>
                <a:cubicBezTo>
                  <a:pt x="1906" y="373"/>
                  <a:pt x="1930" y="321"/>
                  <a:pt x="1930" y="216"/>
                </a:cubicBezTo>
                <a:cubicBezTo>
                  <a:pt x="1930" y="107"/>
                  <a:pt x="1907" y="53"/>
                  <a:pt x="1859" y="53"/>
                </a:cubicBezTo>
                <a:close/>
                <a:moveTo>
                  <a:pt x="2168" y="426"/>
                </a:moveTo>
                <a:cubicBezTo>
                  <a:pt x="2125" y="426"/>
                  <a:pt x="2091" y="409"/>
                  <a:pt x="2067" y="373"/>
                </a:cubicBezTo>
                <a:cubicBezTo>
                  <a:pt x="2043" y="338"/>
                  <a:pt x="2031" y="288"/>
                  <a:pt x="2031" y="221"/>
                </a:cubicBezTo>
                <a:cubicBezTo>
                  <a:pt x="2031" y="149"/>
                  <a:pt x="2044" y="93"/>
                  <a:pt x="2069" y="56"/>
                </a:cubicBezTo>
                <a:cubicBezTo>
                  <a:pt x="2094" y="19"/>
                  <a:pt x="2130" y="0"/>
                  <a:pt x="2178" y="0"/>
                </a:cubicBezTo>
                <a:cubicBezTo>
                  <a:pt x="2268" y="0"/>
                  <a:pt x="2314" y="70"/>
                  <a:pt x="2314" y="211"/>
                </a:cubicBezTo>
                <a:cubicBezTo>
                  <a:pt x="2314" y="281"/>
                  <a:pt x="2301" y="334"/>
                  <a:pt x="2275" y="371"/>
                </a:cubicBezTo>
                <a:cubicBezTo>
                  <a:pt x="2250" y="408"/>
                  <a:pt x="2214" y="426"/>
                  <a:pt x="2168" y="426"/>
                </a:cubicBezTo>
                <a:close/>
                <a:moveTo>
                  <a:pt x="2174" y="53"/>
                </a:moveTo>
                <a:cubicBezTo>
                  <a:pt x="2124" y="53"/>
                  <a:pt x="2099" y="108"/>
                  <a:pt x="2099" y="219"/>
                </a:cubicBezTo>
                <a:cubicBezTo>
                  <a:pt x="2099" y="322"/>
                  <a:pt x="2124" y="373"/>
                  <a:pt x="2173" y="373"/>
                </a:cubicBezTo>
                <a:cubicBezTo>
                  <a:pt x="2221" y="373"/>
                  <a:pt x="2245" y="321"/>
                  <a:pt x="2245" y="216"/>
                </a:cubicBezTo>
                <a:cubicBezTo>
                  <a:pt x="2245" y="107"/>
                  <a:pt x="2222" y="53"/>
                  <a:pt x="2174" y="53"/>
                </a:cubicBezTo>
                <a:close/>
                <a:moveTo>
                  <a:pt x="2445" y="419"/>
                </a:moveTo>
                <a:cubicBezTo>
                  <a:pt x="2374" y="419"/>
                  <a:pt x="2374" y="419"/>
                  <a:pt x="2374" y="419"/>
                </a:cubicBezTo>
                <a:cubicBezTo>
                  <a:pt x="2374" y="7"/>
                  <a:pt x="2374" y="7"/>
                  <a:pt x="2374" y="7"/>
                </a:cubicBezTo>
                <a:cubicBezTo>
                  <a:pt x="2445" y="7"/>
                  <a:pt x="2445" y="7"/>
                  <a:pt x="2445" y="7"/>
                </a:cubicBezTo>
                <a:lnTo>
                  <a:pt x="2445" y="419"/>
                </a:lnTo>
                <a:close/>
                <a:moveTo>
                  <a:pt x="2643" y="426"/>
                </a:moveTo>
                <a:cubicBezTo>
                  <a:pt x="2600" y="426"/>
                  <a:pt x="2566" y="409"/>
                  <a:pt x="2542" y="373"/>
                </a:cubicBezTo>
                <a:cubicBezTo>
                  <a:pt x="2518" y="338"/>
                  <a:pt x="2506" y="288"/>
                  <a:pt x="2506" y="221"/>
                </a:cubicBezTo>
                <a:cubicBezTo>
                  <a:pt x="2506" y="149"/>
                  <a:pt x="2519" y="93"/>
                  <a:pt x="2544" y="56"/>
                </a:cubicBezTo>
                <a:cubicBezTo>
                  <a:pt x="2569" y="19"/>
                  <a:pt x="2605" y="0"/>
                  <a:pt x="2652" y="0"/>
                </a:cubicBezTo>
                <a:cubicBezTo>
                  <a:pt x="2743" y="0"/>
                  <a:pt x="2788" y="70"/>
                  <a:pt x="2788" y="211"/>
                </a:cubicBezTo>
                <a:cubicBezTo>
                  <a:pt x="2788" y="281"/>
                  <a:pt x="2776" y="334"/>
                  <a:pt x="2750" y="371"/>
                </a:cubicBezTo>
                <a:cubicBezTo>
                  <a:pt x="2724" y="408"/>
                  <a:pt x="2689" y="426"/>
                  <a:pt x="2643" y="426"/>
                </a:cubicBezTo>
                <a:close/>
                <a:moveTo>
                  <a:pt x="2649" y="53"/>
                </a:moveTo>
                <a:cubicBezTo>
                  <a:pt x="2599" y="53"/>
                  <a:pt x="2574" y="108"/>
                  <a:pt x="2574" y="219"/>
                </a:cubicBezTo>
                <a:cubicBezTo>
                  <a:pt x="2574" y="322"/>
                  <a:pt x="2599" y="373"/>
                  <a:pt x="2648" y="373"/>
                </a:cubicBezTo>
                <a:cubicBezTo>
                  <a:pt x="2696" y="373"/>
                  <a:pt x="2720" y="321"/>
                  <a:pt x="2720" y="216"/>
                </a:cubicBezTo>
                <a:cubicBezTo>
                  <a:pt x="2720" y="107"/>
                  <a:pt x="2697" y="53"/>
                  <a:pt x="2649" y="53"/>
                </a:cubicBezTo>
                <a:close/>
                <a:moveTo>
                  <a:pt x="2958" y="426"/>
                </a:moveTo>
                <a:cubicBezTo>
                  <a:pt x="2915" y="426"/>
                  <a:pt x="2881" y="409"/>
                  <a:pt x="2857" y="373"/>
                </a:cubicBezTo>
                <a:cubicBezTo>
                  <a:pt x="2833" y="338"/>
                  <a:pt x="2821" y="288"/>
                  <a:pt x="2821" y="221"/>
                </a:cubicBezTo>
                <a:cubicBezTo>
                  <a:pt x="2821" y="149"/>
                  <a:pt x="2834" y="93"/>
                  <a:pt x="2859" y="56"/>
                </a:cubicBezTo>
                <a:cubicBezTo>
                  <a:pt x="2884" y="19"/>
                  <a:pt x="2920" y="0"/>
                  <a:pt x="2968" y="0"/>
                </a:cubicBezTo>
                <a:cubicBezTo>
                  <a:pt x="3058" y="0"/>
                  <a:pt x="3104" y="70"/>
                  <a:pt x="3104" y="211"/>
                </a:cubicBezTo>
                <a:cubicBezTo>
                  <a:pt x="3104" y="281"/>
                  <a:pt x="3091" y="334"/>
                  <a:pt x="3065" y="371"/>
                </a:cubicBezTo>
                <a:cubicBezTo>
                  <a:pt x="3040" y="408"/>
                  <a:pt x="3004" y="426"/>
                  <a:pt x="2958" y="426"/>
                </a:cubicBezTo>
                <a:close/>
                <a:moveTo>
                  <a:pt x="2964" y="53"/>
                </a:moveTo>
                <a:cubicBezTo>
                  <a:pt x="2914" y="53"/>
                  <a:pt x="2889" y="108"/>
                  <a:pt x="2889" y="219"/>
                </a:cubicBezTo>
                <a:cubicBezTo>
                  <a:pt x="2889" y="322"/>
                  <a:pt x="2914" y="373"/>
                  <a:pt x="2963" y="373"/>
                </a:cubicBezTo>
                <a:cubicBezTo>
                  <a:pt x="3011" y="373"/>
                  <a:pt x="3035" y="321"/>
                  <a:pt x="3035" y="216"/>
                </a:cubicBezTo>
                <a:cubicBezTo>
                  <a:pt x="3035" y="107"/>
                  <a:pt x="3012" y="53"/>
                  <a:pt x="2964" y="53"/>
                </a:cubicBezTo>
                <a:close/>
                <a:moveTo>
                  <a:pt x="3235" y="419"/>
                </a:moveTo>
                <a:cubicBezTo>
                  <a:pt x="3164" y="419"/>
                  <a:pt x="3164" y="419"/>
                  <a:pt x="3164" y="419"/>
                </a:cubicBezTo>
                <a:cubicBezTo>
                  <a:pt x="3164" y="7"/>
                  <a:pt x="3164" y="7"/>
                  <a:pt x="3164" y="7"/>
                </a:cubicBezTo>
                <a:cubicBezTo>
                  <a:pt x="3235" y="7"/>
                  <a:pt x="3235" y="7"/>
                  <a:pt x="3235" y="7"/>
                </a:cubicBezTo>
                <a:lnTo>
                  <a:pt x="3235" y="419"/>
                </a:lnTo>
                <a:close/>
                <a:moveTo>
                  <a:pt x="3433" y="426"/>
                </a:moveTo>
                <a:cubicBezTo>
                  <a:pt x="3390" y="426"/>
                  <a:pt x="3356" y="409"/>
                  <a:pt x="3332" y="373"/>
                </a:cubicBezTo>
                <a:cubicBezTo>
                  <a:pt x="3308" y="338"/>
                  <a:pt x="3296" y="288"/>
                  <a:pt x="3296" y="221"/>
                </a:cubicBezTo>
                <a:cubicBezTo>
                  <a:pt x="3296" y="149"/>
                  <a:pt x="3309" y="93"/>
                  <a:pt x="3334" y="56"/>
                </a:cubicBezTo>
                <a:cubicBezTo>
                  <a:pt x="3359" y="19"/>
                  <a:pt x="3395" y="0"/>
                  <a:pt x="3442" y="0"/>
                </a:cubicBezTo>
                <a:cubicBezTo>
                  <a:pt x="3533" y="0"/>
                  <a:pt x="3578" y="70"/>
                  <a:pt x="3578" y="211"/>
                </a:cubicBezTo>
                <a:cubicBezTo>
                  <a:pt x="3578" y="281"/>
                  <a:pt x="3566" y="334"/>
                  <a:pt x="3540" y="371"/>
                </a:cubicBezTo>
                <a:cubicBezTo>
                  <a:pt x="3514" y="408"/>
                  <a:pt x="3479" y="426"/>
                  <a:pt x="3433" y="426"/>
                </a:cubicBezTo>
                <a:close/>
                <a:moveTo>
                  <a:pt x="3439" y="53"/>
                </a:moveTo>
                <a:cubicBezTo>
                  <a:pt x="3389" y="53"/>
                  <a:pt x="3364" y="108"/>
                  <a:pt x="3364" y="219"/>
                </a:cubicBezTo>
                <a:cubicBezTo>
                  <a:pt x="3364" y="322"/>
                  <a:pt x="3389" y="373"/>
                  <a:pt x="3438" y="373"/>
                </a:cubicBezTo>
                <a:cubicBezTo>
                  <a:pt x="3486" y="373"/>
                  <a:pt x="3510" y="321"/>
                  <a:pt x="3510" y="216"/>
                </a:cubicBezTo>
                <a:cubicBezTo>
                  <a:pt x="3510" y="107"/>
                  <a:pt x="3487" y="53"/>
                  <a:pt x="3439"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sp>
        <p:nvSpPr>
          <p:cNvPr id="15" name="Freeform 7"/>
          <p:cNvSpPr>
            <a:spLocks noEditPoints="1"/>
          </p:cNvSpPr>
          <p:nvPr/>
        </p:nvSpPr>
        <p:spPr bwMode="auto">
          <a:xfrm>
            <a:off x="9495989" y="2029460"/>
            <a:ext cx="1140013" cy="134583"/>
          </a:xfrm>
          <a:custGeom>
            <a:avLst/>
            <a:gdLst>
              <a:gd name="T0" fmla="*/ 0 w 3611"/>
              <a:gd name="T1" fmla="*/ 221 h 426"/>
              <a:gd name="T2" fmla="*/ 282 w 3611"/>
              <a:gd name="T3" fmla="*/ 211 h 426"/>
              <a:gd name="T4" fmla="*/ 143 w 3611"/>
              <a:gd name="T5" fmla="*/ 53 h 426"/>
              <a:gd name="T6" fmla="*/ 214 w 3611"/>
              <a:gd name="T7" fmla="*/ 215 h 426"/>
              <a:gd name="T8" fmla="*/ 343 w 3611"/>
              <a:gd name="T9" fmla="*/ 419 h 426"/>
              <a:gd name="T10" fmla="*/ 413 w 3611"/>
              <a:gd name="T11" fmla="*/ 419 h 426"/>
              <a:gd name="T12" fmla="*/ 475 w 3611"/>
              <a:gd name="T13" fmla="*/ 221 h 426"/>
              <a:gd name="T14" fmla="*/ 757 w 3611"/>
              <a:gd name="T15" fmla="*/ 211 h 426"/>
              <a:gd name="T16" fmla="*/ 618 w 3611"/>
              <a:gd name="T17" fmla="*/ 53 h 426"/>
              <a:gd name="T18" fmla="*/ 689 w 3611"/>
              <a:gd name="T19" fmla="*/ 215 h 426"/>
              <a:gd name="T20" fmla="*/ 818 w 3611"/>
              <a:gd name="T21" fmla="*/ 419 h 426"/>
              <a:gd name="T22" fmla="*/ 888 w 3611"/>
              <a:gd name="T23" fmla="*/ 419 h 426"/>
              <a:gd name="T24" fmla="*/ 978 w 3611"/>
              <a:gd name="T25" fmla="*/ 6 h 426"/>
              <a:gd name="T26" fmla="*/ 1208 w 3611"/>
              <a:gd name="T27" fmla="*/ 419 h 426"/>
              <a:gd name="T28" fmla="*/ 1208 w 3611"/>
              <a:gd name="T29" fmla="*/ 6 h 426"/>
              <a:gd name="T30" fmla="*/ 1297 w 3611"/>
              <a:gd name="T31" fmla="*/ 419 h 426"/>
              <a:gd name="T32" fmla="*/ 1368 w 3611"/>
              <a:gd name="T33" fmla="*/ 419 h 426"/>
              <a:gd name="T34" fmla="*/ 1429 w 3611"/>
              <a:gd name="T35" fmla="*/ 221 h 426"/>
              <a:gd name="T36" fmla="*/ 1711 w 3611"/>
              <a:gd name="T37" fmla="*/ 211 h 426"/>
              <a:gd name="T38" fmla="*/ 1572 w 3611"/>
              <a:gd name="T39" fmla="*/ 53 h 426"/>
              <a:gd name="T40" fmla="*/ 1643 w 3611"/>
              <a:gd name="T41" fmla="*/ 215 h 426"/>
              <a:gd name="T42" fmla="*/ 1772 w 3611"/>
              <a:gd name="T43" fmla="*/ 419 h 426"/>
              <a:gd name="T44" fmla="*/ 1843 w 3611"/>
              <a:gd name="T45" fmla="*/ 419 h 426"/>
              <a:gd name="T46" fmla="*/ 1904 w 3611"/>
              <a:gd name="T47" fmla="*/ 221 h 426"/>
              <a:gd name="T48" fmla="*/ 2186 w 3611"/>
              <a:gd name="T49" fmla="*/ 211 h 426"/>
              <a:gd name="T50" fmla="*/ 2047 w 3611"/>
              <a:gd name="T51" fmla="*/ 53 h 426"/>
              <a:gd name="T52" fmla="*/ 2118 w 3611"/>
              <a:gd name="T53" fmla="*/ 215 h 426"/>
              <a:gd name="T54" fmla="*/ 2247 w 3611"/>
              <a:gd name="T55" fmla="*/ 419 h 426"/>
              <a:gd name="T56" fmla="*/ 2318 w 3611"/>
              <a:gd name="T57" fmla="*/ 419 h 426"/>
              <a:gd name="T58" fmla="*/ 2379 w 3611"/>
              <a:gd name="T59" fmla="*/ 221 h 426"/>
              <a:gd name="T60" fmla="*/ 2661 w 3611"/>
              <a:gd name="T61" fmla="*/ 211 h 426"/>
              <a:gd name="T62" fmla="*/ 2522 w 3611"/>
              <a:gd name="T63" fmla="*/ 53 h 426"/>
              <a:gd name="T64" fmla="*/ 2593 w 3611"/>
              <a:gd name="T65" fmla="*/ 215 h 426"/>
              <a:gd name="T66" fmla="*/ 2722 w 3611"/>
              <a:gd name="T67" fmla="*/ 419 h 426"/>
              <a:gd name="T68" fmla="*/ 2793 w 3611"/>
              <a:gd name="T69" fmla="*/ 419 h 426"/>
              <a:gd name="T70" fmla="*/ 2854 w 3611"/>
              <a:gd name="T71" fmla="*/ 221 h 426"/>
              <a:gd name="T72" fmla="*/ 3136 w 3611"/>
              <a:gd name="T73" fmla="*/ 211 h 426"/>
              <a:gd name="T74" fmla="*/ 2997 w 3611"/>
              <a:gd name="T75" fmla="*/ 53 h 426"/>
              <a:gd name="T76" fmla="*/ 3068 w 3611"/>
              <a:gd name="T77" fmla="*/ 215 h 426"/>
              <a:gd name="T78" fmla="*/ 3197 w 3611"/>
              <a:gd name="T79" fmla="*/ 419 h 426"/>
              <a:gd name="T80" fmla="*/ 3267 w 3611"/>
              <a:gd name="T81" fmla="*/ 419 h 426"/>
              <a:gd name="T82" fmla="*/ 3329 w 3611"/>
              <a:gd name="T83" fmla="*/ 221 h 426"/>
              <a:gd name="T84" fmla="*/ 3611 w 3611"/>
              <a:gd name="T85" fmla="*/ 211 h 426"/>
              <a:gd name="T86" fmla="*/ 3472 w 3611"/>
              <a:gd name="T87" fmla="*/ 53 h 426"/>
              <a:gd name="T88" fmla="*/ 3543 w 3611"/>
              <a:gd name="T89" fmla="*/ 21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11" h="426">
                <a:moveTo>
                  <a:pt x="136" y="426"/>
                </a:moveTo>
                <a:cubicBezTo>
                  <a:pt x="93" y="426"/>
                  <a:pt x="60" y="408"/>
                  <a:pt x="36" y="373"/>
                </a:cubicBezTo>
                <a:cubicBezTo>
                  <a:pt x="12" y="338"/>
                  <a:pt x="0" y="287"/>
                  <a:pt x="0" y="221"/>
                </a:cubicBezTo>
                <a:cubicBezTo>
                  <a:pt x="0" y="148"/>
                  <a:pt x="12" y="93"/>
                  <a:pt x="37" y="56"/>
                </a:cubicBezTo>
                <a:cubicBezTo>
                  <a:pt x="63" y="18"/>
                  <a:pt x="99" y="0"/>
                  <a:pt x="146" y="0"/>
                </a:cubicBezTo>
                <a:cubicBezTo>
                  <a:pt x="237" y="0"/>
                  <a:pt x="282" y="70"/>
                  <a:pt x="282" y="211"/>
                </a:cubicBezTo>
                <a:cubicBezTo>
                  <a:pt x="282" y="281"/>
                  <a:pt x="269" y="334"/>
                  <a:pt x="244" y="370"/>
                </a:cubicBezTo>
                <a:cubicBezTo>
                  <a:pt x="218" y="407"/>
                  <a:pt x="182" y="426"/>
                  <a:pt x="136" y="426"/>
                </a:cubicBezTo>
                <a:close/>
                <a:moveTo>
                  <a:pt x="143" y="53"/>
                </a:moveTo>
                <a:cubicBezTo>
                  <a:pt x="93" y="53"/>
                  <a:pt x="68" y="108"/>
                  <a:pt x="68" y="218"/>
                </a:cubicBezTo>
                <a:cubicBezTo>
                  <a:pt x="68" y="321"/>
                  <a:pt x="92" y="373"/>
                  <a:pt x="142" y="373"/>
                </a:cubicBezTo>
                <a:cubicBezTo>
                  <a:pt x="190" y="373"/>
                  <a:pt x="214" y="320"/>
                  <a:pt x="214" y="215"/>
                </a:cubicBezTo>
                <a:cubicBezTo>
                  <a:pt x="214" y="107"/>
                  <a:pt x="190" y="53"/>
                  <a:pt x="143" y="53"/>
                </a:cubicBezTo>
                <a:close/>
                <a:moveTo>
                  <a:pt x="413" y="419"/>
                </a:moveTo>
                <a:cubicBezTo>
                  <a:pt x="343" y="419"/>
                  <a:pt x="343" y="419"/>
                  <a:pt x="343" y="419"/>
                </a:cubicBezTo>
                <a:cubicBezTo>
                  <a:pt x="343" y="6"/>
                  <a:pt x="343" y="6"/>
                  <a:pt x="343" y="6"/>
                </a:cubicBezTo>
                <a:cubicBezTo>
                  <a:pt x="413" y="6"/>
                  <a:pt x="413" y="6"/>
                  <a:pt x="413" y="6"/>
                </a:cubicBezTo>
                <a:lnTo>
                  <a:pt x="413" y="419"/>
                </a:lnTo>
                <a:close/>
                <a:moveTo>
                  <a:pt x="611" y="426"/>
                </a:moveTo>
                <a:cubicBezTo>
                  <a:pt x="568" y="426"/>
                  <a:pt x="535" y="408"/>
                  <a:pt x="511" y="373"/>
                </a:cubicBezTo>
                <a:cubicBezTo>
                  <a:pt x="487" y="338"/>
                  <a:pt x="475" y="287"/>
                  <a:pt x="475" y="221"/>
                </a:cubicBezTo>
                <a:cubicBezTo>
                  <a:pt x="475" y="148"/>
                  <a:pt x="487" y="93"/>
                  <a:pt x="512" y="56"/>
                </a:cubicBezTo>
                <a:cubicBezTo>
                  <a:pt x="538" y="18"/>
                  <a:pt x="574" y="0"/>
                  <a:pt x="621" y="0"/>
                </a:cubicBezTo>
                <a:cubicBezTo>
                  <a:pt x="712" y="0"/>
                  <a:pt x="757" y="70"/>
                  <a:pt x="757" y="211"/>
                </a:cubicBezTo>
                <a:cubicBezTo>
                  <a:pt x="757" y="281"/>
                  <a:pt x="744" y="334"/>
                  <a:pt x="719" y="370"/>
                </a:cubicBezTo>
                <a:cubicBezTo>
                  <a:pt x="693" y="407"/>
                  <a:pt x="657" y="426"/>
                  <a:pt x="611" y="426"/>
                </a:cubicBezTo>
                <a:close/>
                <a:moveTo>
                  <a:pt x="618" y="53"/>
                </a:moveTo>
                <a:cubicBezTo>
                  <a:pt x="568" y="53"/>
                  <a:pt x="543" y="108"/>
                  <a:pt x="543" y="218"/>
                </a:cubicBezTo>
                <a:cubicBezTo>
                  <a:pt x="543" y="321"/>
                  <a:pt x="567" y="373"/>
                  <a:pt x="616" y="373"/>
                </a:cubicBezTo>
                <a:cubicBezTo>
                  <a:pt x="665" y="373"/>
                  <a:pt x="689" y="320"/>
                  <a:pt x="689" y="215"/>
                </a:cubicBezTo>
                <a:cubicBezTo>
                  <a:pt x="689" y="107"/>
                  <a:pt x="665" y="53"/>
                  <a:pt x="618" y="53"/>
                </a:cubicBezTo>
                <a:close/>
                <a:moveTo>
                  <a:pt x="888" y="419"/>
                </a:moveTo>
                <a:cubicBezTo>
                  <a:pt x="818" y="419"/>
                  <a:pt x="818" y="419"/>
                  <a:pt x="818" y="419"/>
                </a:cubicBezTo>
                <a:cubicBezTo>
                  <a:pt x="818" y="6"/>
                  <a:pt x="818" y="6"/>
                  <a:pt x="818" y="6"/>
                </a:cubicBezTo>
                <a:cubicBezTo>
                  <a:pt x="888" y="6"/>
                  <a:pt x="888" y="6"/>
                  <a:pt x="888" y="6"/>
                </a:cubicBezTo>
                <a:lnTo>
                  <a:pt x="888" y="419"/>
                </a:lnTo>
                <a:close/>
                <a:moveTo>
                  <a:pt x="1048" y="419"/>
                </a:moveTo>
                <a:cubicBezTo>
                  <a:pt x="978" y="419"/>
                  <a:pt x="978" y="419"/>
                  <a:pt x="978" y="419"/>
                </a:cubicBezTo>
                <a:cubicBezTo>
                  <a:pt x="978" y="6"/>
                  <a:pt x="978" y="6"/>
                  <a:pt x="978" y="6"/>
                </a:cubicBezTo>
                <a:cubicBezTo>
                  <a:pt x="1048" y="6"/>
                  <a:pt x="1048" y="6"/>
                  <a:pt x="1048" y="6"/>
                </a:cubicBezTo>
                <a:lnTo>
                  <a:pt x="1048" y="419"/>
                </a:lnTo>
                <a:close/>
                <a:moveTo>
                  <a:pt x="1208" y="419"/>
                </a:moveTo>
                <a:cubicBezTo>
                  <a:pt x="1138" y="419"/>
                  <a:pt x="1138" y="419"/>
                  <a:pt x="1138" y="419"/>
                </a:cubicBezTo>
                <a:cubicBezTo>
                  <a:pt x="1138" y="6"/>
                  <a:pt x="1138" y="6"/>
                  <a:pt x="1138" y="6"/>
                </a:cubicBezTo>
                <a:cubicBezTo>
                  <a:pt x="1208" y="6"/>
                  <a:pt x="1208" y="6"/>
                  <a:pt x="1208" y="6"/>
                </a:cubicBezTo>
                <a:lnTo>
                  <a:pt x="1208" y="419"/>
                </a:lnTo>
                <a:close/>
                <a:moveTo>
                  <a:pt x="1368" y="419"/>
                </a:moveTo>
                <a:cubicBezTo>
                  <a:pt x="1297" y="419"/>
                  <a:pt x="1297" y="419"/>
                  <a:pt x="1297" y="419"/>
                </a:cubicBezTo>
                <a:cubicBezTo>
                  <a:pt x="1297" y="6"/>
                  <a:pt x="1297" y="6"/>
                  <a:pt x="1297" y="6"/>
                </a:cubicBezTo>
                <a:cubicBezTo>
                  <a:pt x="1368" y="6"/>
                  <a:pt x="1368" y="6"/>
                  <a:pt x="1368" y="6"/>
                </a:cubicBezTo>
                <a:lnTo>
                  <a:pt x="1368" y="419"/>
                </a:lnTo>
                <a:close/>
                <a:moveTo>
                  <a:pt x="1566" y="426"/>
                </a:moveTo>
                <a:cubicBezTo>
                  <a:pt x="1523" y="426"/>
                  <a:pt x="1489" y="408"/>
                  <a:pt x="1465" y="373"/>
                </a:cubicBezTo>
                <a:cubicBezTo>
                  <a:pt x="1441" y="338"/>
                  <a:pt x="1429" y="287"/>
                  <a:pt x="1429" y="221"/>
                </a:cubicBezTo>
                <a:cubicBezTo>
                  <a:pt x="1429" y="148"/>
                  <a:pt x="1442" y="93"/>
                  <a:pt x="1467" y="56"/>
                </a:cubicBezTo>
                <a:cubicBezTo>
                  <a:pt x="1492" y="18"/>
                  <a:pt x="1528" y="0"/>
                  <a:pt x="1575" y="0"/>
                </a:cubicBezTo>
                <a:cubicBezTo>
                  <a:pt x="1666" y="0"/>
                  <a:pt x="1711" y="70"/>
                  <a:pt x="1711" y="211"/>
                </a:cubicBezTo>
                <a:cubicBezTo>
                  <a:pt x="1711" y="281"/>
                  <a:pt x="1699" y="334"/>
                  <a:pt x="1673" y="370"/>
                </a:cubicBezTo>
                <a:cubicBezTo>
                  <a:pt x="1647" y="407"/>
                  <a:pt x="1612" y="426"/>
                  <a:pt x="1566" y="426"/>
                </a:cubicBezTo>
                <a:close/>
                <a:moveTo>
                  <a:pt x="1572" y="53"/>
                </a:moveTo>
                <a:cubicBezTo>
                  <a:pt x="1522" y="53"/>
                  <a:pt x="1497" y="108"/>
                  <a:pt x="1497" y="218"/>
                </a:cubicBezTo>
                <a:cubicBezTo>
                  <a:pt x="1497" y="321"/>
                  <a:pt x="1522" y="373"/>
                  <a:pt x="1571" y="373"/>
                </a:cubicBezTo>
                <a:cubicBezTo>
                  <a:pt x="1619" y="373"/>
                  <a:pt x="1643" y="320"/>
                  <a:pt x="1643" y="215"/>
                </a:cubicBezTo>
                <a:cubicBezTo>
                  <a:pt x="1643" y="107"/>
                  <a:pt x="1620" y="53"/>
                  <a:pt x="1572" y="53"/>
                </a:cubicBezTo>
                <a:close/>
                <a:moveTo>
                  <a:pt x="1843" y="419"/>
                </a:moveTo>
                <a:cubicBezTo>
                  <a:pt x="1772" y="419"/>
                  <a:pt x="1772" y="419"/>
                  <a:pt x="1772" y="419"/>
                </a:cubicBezTo>
                <a:cubicBezTo>
                  <a:pt x="1772" y="6"/>
                  <a:pt x="1772" y="6"/>
                  <a:pt x="1772" y="6"/>
                </a:cubicBezTo>
                <a:cubicBezTo>
                  <a:pt x="1843" y="6"/>
                  <a:pt x="1843" y="6"/>
                  <a:pt x="1843" y="6"/>
                </a:cubicBezTo>
                <a:lnTo>
                  <a:pt x="1843" y="419"/>
                </a:lnTo>
                <a:close/>
                <a:moveTo>
                  <a:pt x="2041" y="426"/>
                </a:moveTo>
                <a:cubicBezTo>
                  <a:pt x="1998" y="426"/>
                  <a:pt x="1964" y="408"/>
                  <a:pt x="1940" y="373"/>
                </a:cubicBezTo>
                <a:cubicBezTo>
                  <a:pt x="1916" y="338"/>
                  <a:pt x="1904" y="287"/>
                  <a:pt x="1904" y="221"/>
                </a:cubicBezTo>
                <a:cubicBezTo>
                  <a:pt x="1904" y="148"/>
                  <a:pt x="1917" y="93"/>
                  <a:pt x="1942" y="56"/>
                </a:cubicBezTo>
                <a:cubicBezTo>
                  <a:pt x="1967" y="18"/>
                  <a:pt x="2003" y="0"/>
                  <a:pt x="2050" y="0"/>
                </a:cubicBezTo>
                <a:cubicBezTo>
                  <a:pt x="2141" y="0"/>
                  <a:pt x="2186" y="70"/>
                  <a:pt x="2186" y="211"/>
                </a:cubicBezTo>
                <a:cubicBezTo>
                  <a:pt x="2186" y="281"/>
                  <a:pt x="2174" y="334"/>
                  <a:pt x="2148" y="370"/>
                </a:cubicBezTo>
                <a:cubicBezTo>
                  <a:pt x="2122" y="407"/>
                  <a:pt x="2087" y="426"/>
                  <a:pt x="2041" y="426"/>
                </a:cubicBezTo>
                <a:close/>
                <a:moveTo>
                  <a:pt x="2047" y="53"/>
                </a:moveTo>
                <a:cubicBezTo>
                  <a:pt x="1997" y="53"/>
                  <a:pt x="1972" y="108"/>
                  <a:pt x="1972" y="218"/>
                </a:cubicBezTo>
                <a:cubicBezTo>
                  <a:pt x="1972" y="321"/>
                  <a:pt x="1997" y="373"/>
                  <a:pt x="2046" y="373"/>
                </a:cubicBezTo>
                <a:cubicBezTo>
                  <a:pt x="2094" y="373"/>
                  <a:pt x="2118" y="320"/>
                  <a:pt x="2118" y="215"/>
                </a:cubicBezTo>
                <a:cubicBezTo>
                  <a:pt x="2118" y="107"/>
                  <a:pt x="2095" y="53"/>
                  <a:pt x="2047" y="53"/>
                </a:cubicBezTo>
                <a:close/>
                <a:moveTo>
                  <a:pt x="2318" y="419"/>
                </a:moveTo>
                <a:cubicBezTo>
                  <a:pt x="2247" y="419"/>
                  <a:pt x="2247" y="419"/>
                  <a:pt x="2247" y="419"/>
                </a:cubicBezTo>
                <a:cubicBezTo>
                  <a:pt x="2247" y="6"/>
                  <a:pt x="2247" y="6"/>
                  <a:pt x="2247" y="6"/>
                </a:cubicBezTo>
                <a:cubicBezTo>
                  <a:pt x="2318" y="6"/>
                  <a:pt x="2318" y="6"/>
                  <a:pt x="2318" y="6"/>
                </a:cubicBezTo>
                <a:lnTo>
                  <a:pt x="2318" y="419"/>
                </a:lnTo>
                <a:close/>
                <a:moveTo>
                  <a:pt x="2515" y="426"/>
                </a:moveTo>
                <a:cubicBezTo>
                  <a:pt x="2473" y="426"/>
                  <a:pt x="2439" y="408"/>
                  <a:pt x="2415" y="373"/>
                </a:cubicBezTo>
                <a:cubicBezTo>
                  <a:pt x="2391" y="338"/>
                  <a:pt x="2379" y="287"/>
                  <a:pt x="2379" y="221"/>
                </a:cubicBezTo>
                <a:cubicBezTo>
                  <a:pt x="2379" y="148"/>
                  <a:pt x="2391" y="93"/>
                  <a:pt x="2417" y="56"/>
                </a:cubicBezTo>
                <a:cubicBezTo>
                  <a:pt x="2442" y="18"/>
                  <a:pt x="2478" y="0"/>
                  <a:pt x="2525" y="0"/>
                </a:cubicBezTo>
                <a:cubicBezTo>
                  <a:pt x="2616" y="0"/>
                  <a:pt x="2661" y="70"/>
                  <a:pt x="2661" y="211"/>
                </a:cubicBezTo>
                <a:cubicBezTo>
                  <a:pt x="2661" y="281"/>
                  <a:pt x="2648" y="334"/>
                  <a:pt x="2623" y="370"/>
                </a:cubicBezTo>
                <a:cubicBezTo>
                  <a:pt x="2597" y="407"/>
                  <a:pt x="2561" y="426"/>
                  <a:pt x="2515" y="426"/>
                </a:cubicBezTo>
                <a:close/>
                <a:moveTo>
                  <a:pt x="2522" y="53"/>
                </a:moveTo>
                <a:cubicBezTo>
                  <a:pt x="2472" y="53"/>
                  <a:pt x="2447" y="108"/>
                  <a:pt x="2447" y="218"/>
                </a:cubicBezTo>
                <a:cubicBezTo>
                  <a:pt x="2447" y="321"/>
                  <a:pt x="2472" y="373"/>
                  <a:pt x="2521" y="373"/>
                </a:cubicBezTo>
                <a:cubicBezTo>
                  <a:pt x="2569" y="373"/>
                  <a:pt x="2593" y="320"/>
                  <a:pt x="2593" y="215"/>
                </a:cubicBezTo>
                <a:cubicBezTo>
                  <a:pt x="2593" y="107"/>
                  <a:pt x="2569" y="53"/>
                  <a:pt x="2522" y="53"/>
                </a:cubicBezTo>
                <a:close/>
                <a:moveTo>
                  <a:pt x="2793" y="419"/>
                </a:moveTo>
                <a:cubicBezTo>
                  <a:pt x="2722" y="419"/>
                  <a:pt x="2722" y="419"/>
                  <a:pt x="2722" y="419"/>
                </a:cubicBezTo>
                <a:cubicBezTo>
                  <a:pt x="2722" y="6"/>
                  <a:pt x="2722" y="6"/>
                  <a:pt x="2722" y="6"/>
                </a:cubicBezTo>
                <a:cubicBezTo>
                  <a:pt x="2793" y="6"/>
                  <a:pt x="2793" y="6"/>
                  <a:pt x="2793" y="6"/>
                </a:cubicBezTo>
                <a:lnTo>
                  <a:pt x="2793" y="419"/>
                </a:lnTo>
                <a:close/>
                <a:moveTo>
                  <a:pt x="2990" y="426"/>
                </a:moveTo>
                <a:cubicBezTo>
                  <a:pt x="2947" y="426"/>
                  <a:pt x="2914" y="408"/>
                  <a:pt x="2890" y="373"/>
                </a:cubicBezTo>
                <a:cubicBezTo>
                  <a:pt x="2866" y="338"/>
                  <a:pt x="2854" y="287"/>
                  <a:pt x="2854" y="221"/>
                </a:cubicBezTo>
                <a:cubicBezTo>
                  <a:pt x="2854" y="148"/>
                  <a:pt x="2866" y="93"/>
                  <a:pt x="2891" y="56"/>
                </a:cubicBezTo>
                <a:cubicBezTo>
                  <a:pt x="2917" y="18"/>
                  <a:pt x="2953" y="0"/>
                  <a:pt x="3000" y="0"/>
                </a:cubicBezTo>
                <a:cubicBezTo>
                  <a:pt x="3091" y="0"/>
                  <a:pt x="3136" y="70"/>
                  <a:pt x="3136" y="211"/>
                </a:cubicBezTo>
                <a:cubicBezTo>
                  <a:pt x="3136" y="281"/>
                  <a:pt x="3123" y="334"/>
                  <a:pt x="3098" y="370"/>
                </a:cubicBezTo>
                <a:cubicBezTo>
                  <a:pt x="3072" y="407"/>
                  <a:pt x="3036" y="426"/>
                  <a:pt x="2990" y="426"/>
                </a:cubicBezTo>
                <a:close/>
                <a:moveTo>
                  <a:pt x="2997" y="53"/>
                </a:moveTo>
                <a:cubicBezTo>
                  <a:pt x="2947" y="53"/>
                  <a:pt x="2922" y="108"/>
                  <a:pt x="2922" y="218"/>
                </a:cubicBezTo>
                <a:cubicBezTo>
                  <a:pt x="2922" y="321"/>
                  <a:pt x="2946" y="373"/>
                  <a:pt x="2996" y="373"/>
                </a:cubicBezTo>
                <a:cubicBezTo>
                  <a:pt x="3044" y="373"/>
                  <a:pt x="3068" y="320"/>
                  <a:pt x="3068" y="215"/>
                </a:cubicBezTo>
                <a:cubicBezTo>
                  <a:pt x="3068" y="107"/>
                  <a:pt x="3044" y="53"/>
                  <a:pt x="2997" y="53"/>
                </a:cubicBezTo>
                <a:close/>
                <a:moveTo>
                  <a:pt x="3267" y="419"/>
                </a:moveTo>
                <a:cubicBezTo>
                  <a:pt x="3197" y="419"/>
                  <a:pt x="3197" y="419"/>
                  <a:pt x="3197" y="419"/>
                </a:cubicBezTo>
                <a:cubicBezTo>
                  <a:pt x="3197" y="6"/>
                  <a:pt x="3197" y="6"/>
                  <a:pt x="3197" y="6"/>
                </a:cubicBezTo>
                <a:cubicBezTo>
                  <a:pt x="3267" y="6"/>
                  <a:pt x="3267" y="6"/>
                  <a:pt x="3267" y="6"/>
                </a:cubicBezTo>
                <a:lnTo>
                  <a:pt x="3267" y="419"/>
                </a:lnTo>
                <a:close/>
                <a:moveTo>
                  <a:pt x="3465" y="426"/>
                </a:moveTo>
                <a:cubicBezTo>
                  <a:pt x="3422" y="426"/>
                  <a:pt x="3389" y="408"/>
                  <a:pt x="3365" y="373"/>
                </a:cubicBezTo>
                <a:cubicBezTo>
                  <a:pt x="3341" y="338"/>
                  <a:pt x="3329" y="287"/>
                  <a:pt x="3329" y="221"/>
                </a:cubicBezTo>
                <a:cubicBezTo>
                  <a:pt x="3329" y="148"/>
                  <a:pt x="3341" y="93"/>
                  <a:pt x="3366" y="56"/>
                </a:cubicBezTo>
                <a:cubicBezTo>
                  <a:pt x="3391" y="18"/>
                  <a:pt x="3428" y="0"/>
                  <a:pt x="3475" y="0"/>
                </a:cubicBezTo>
                <a:cubicBezTo>
                  <a:pt x="3566" y="0"/>
                  <a:pt x="3611" y="70"/>
                  <a:pt x="3611" y="211"/>
                </a:cubicBezTo>
                <a:cubicBezTo>
                  <a:pt x="3611" y="281"/>
                  <a:pt x="3598" y="334"/>
                  <a:pt x="3573" y="370"/>
                </a:cubicBezTo>
                <a:cubicBezTo>
                  <a:pt x="3547" y="407"/>
                  <a:pt x="3511" y="426"/>
                  <a:pt x="3465" y="426"/>
                </a:cubicBezTo>
                <a:close/>
                <a:moveTo>
                  <a:pt x="3472" y="53"/>
                </a:moveTo>
                <a:cubicBezTo>
                  <a:pt x="3422" y="53"/>
                  <a:pt x="3397" y="108"/>
                  <a:pt x="3397" y="218"/>
                </a:cubicBezTo>
                <a:cubicBezTo>
                  <a:pt x="3397" y="321"/>
                  <a:pt x="3421" y="373"/>
                  <a:pt x="3470" y="373"/>
                </a:cubicBezTo>
                <a:cubicBezTo>
                  <a:pt x="3519" y="373"/>
                  <a:pt x="3543" y="320"/>
                  <a:pt x="3543" y="215"/>
                </a:cubicBezTo>
                <a:cubicBezTo>
                  <a:pt x="3543" y="107"/>
                  <a:pt x="3519" y="53"/>
                  <a:pt x="3472"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sp>
        <p:nvSpPr>
          <p:cNvPr id="16" name="Freeform 8"/>
          <p:cNvSpPr>
            <a:spLocks noEditPoints="1"/>
          </p:cNvSpPr>
          <p:nvPr/>
        </p:nvSpPr>
        <p:spPr bwMode="auto">
          <a:xfrm>
            <a:off x="9504810" y="2275103"/>
            <a:ext cx="1129722" cy="134583"/>
          </a:xfrm>
          <a:custGeom>
            <a:avLst/>
            <a:gdLst>
              <a:gd name="T0" fmla="*/ 0 w 3578"/>
              <a:gd name="T1" fmla="*/ 7 h 426"/>
              <a:gd name="T2" fmla="*/ 268 w 3578"/>
              <a:gd name="T3" fmla="*/ 426 h 426"/>
              <a:gd name="T4" fmla="*/ 169 w 3578"/>
              <a:gd name="T5" fmla="*/ 56 h 426"/>
              <a:gd name="T6" fmla="*/ 376 w 3578"/>
              <a:gd name="T7" fmla="*/ 371 h 426"/>
              <a:gd name="T8" fmla="*/ 200 w 3578"/>
              <a:gd name="T9" fmla="*/ 218 h 426"/>
              <a:gd name="T10" fmla="*/ 275 w 3578"/>
              <a:gd name="T11" fmla="*/ 53 h 426"/>
              <a:gd name="T12" fmla="*/ 475 w 3578"/>
              <a:gd name="T13" fmla="*/ 7 h 426"/>
              <a:gd name="T14" fmla="*/ 705 w 3578"/>
              <a:gd name="T15" fmla="*/ 419 h 426"/>
              <a:gd name="T16" fmla="*/ 705 w 3578"/>
              <a:gd name="T17" fmla="*/ 7 h 426"/>
              <a:gd name="T18" fmla="*/ 802 w 3578"/>
              <a:gd name="T19" fmla="*/ 373 h 426"/>
              <a:gd name="T20" fmla="*/ 913 w 3578"/>
              <a:gd name="T21" fmla="*/ 0 h 426"/>
              <a:gd name="T22" fmla="*/ 903 w 3578"/>
              <a:gd name="T23" fmla="*/ 426 h 426"/>
              <a:gd name="T24" fmla="*/ 908 w 3578"/>
              <a:gd name="T25" fmla="*/ 373 h 426"/>
              <a:gd name="T26" fmla="*/ 1180 w 3578"/>
              <a:gd name="T27" fmla="*/ 419 h 426"/>
              <a:gd name="T28" fmla="*/ 1180 w 3578"/>
              <a:gd name="T29" fmla="*/ 7 h 426"/>
              <a:gd name="T30" fmla="*/ 1277 w 3578"/>
              <a:gd name="T31" fmla="*/ 373 h 426"/>
              <a:gd name="T32" fmla="*/ 1388 w 3578"/>
              <a:gd name="T33" fmla="*/ 0 h 426"/>
              <a:gd name="T34" fmla="*/ 1378 w 3578"/>
              <a:gd name="T35" fmla="*/ 426 h 426"/>
              <a:gd name="T36" fmla="*/ 1383 w 3578"/>
              <a:gd name="T37" fmla="*/ 373 h 426"/>
              <a:gd name="T38" fmla="*/ 1655 w 3578"/>
              <a:gd name="T39" fmla="*/ 419 h 426"/>
              <a:gd name="T40" fmla="*/ 1655 w 3578"/>
              <a:gd name="T41" fmla="*/ 7 h 426"/>
              <a:gd name="T42" fmla="*/ 1752 w 3578"/>
              <a:gd name="T43" fmla="*/ 373 h 426"/>
              <a:gd name="T44" fmla="*/ 1863 w 3578"/>
              <a:gd name="T45" fmla="*/ 0 h 426"/>
              <a:gd name="T46" fmla="*/ 1853 w 3578"/>
              <a:gd name="T47" fmla="*/ 426 h 426"/>
              <a:gd name="T48" fmla="*/ 1858 w 3578"/>
              <a:gd name="T49" fmla="*/ 373 h 426"/>
              <a:gd name="T50" fmla="*/ 2168 w 3578"/>
              <a:gd name="T51" fmla="*/ 426 h 426"/>
              <a:gd name="T52" fmla="*/ 2069 w 3578"/>
              <a:gd name="T53" fmla="*/ 56 h 426"/>
              <a:gd name="T54" fmla="*/ 2275 w 3578"/>
              <a:gd name="T55" fmla="*/ 371 h 426"/>
              <a:gd name="T56" fmla="*/ 2099 w 3578"/>
              <a:gd name="T57" fmla="*/ 218 h 426"/>
              <a:gd name="T58" fmla="*/ 2174 w 3578"/>
              <a:gd name="T59" fmla="*/ 53 h 426"/>
              <a:gd name="T60" fmla="*/ 2374 w 3578"/>
              <a:gd name="T61" fmla="*/ 7 h 426"/>
              <a:gd name="T62" fmla="*/ 2643 w 3578"/>
              <a:gd name="T63" fmla="*/ 426 h 426"/>
              <a:gd name="T64" fmla="*/ 2544 w 3578"/>
              <a:gd name="T65" fmla="*/ 56 h 426"/>
              <a:gd name="T66" fmla="*/ 2750 w 3578"/>
              <a:gd name="T67" fmla="*/ 371 h 426"/>
              <a:gd name="T68" fmla="*/ 2574 w 3578"/>
              <a:gd name="T69" fmla="*/ 218 h 426"/>
              <a:gd name="T70" fmla="*/ 2649 w 3578"/>
              <a:gd name="T71" fmla="*/ 53 h 426"/>
              <a:gd name="T72" fmla="*/ 2821 w 3578"/>
              <a:gd name="T73" fmla="*/ 221 h 426"/>
              <a:gd name="T74" fmla="*/ 3104 w 3578"/>
              <a:gd name="T75" fmla="*/ 211 h 426"/>
              <a:gd name="T76" fmla="*/ 2964 w 3578"/>
              <a:gd name="T77" fmla="*/ 53 h 426"/>
              <a:gd name="T78" fmla="*/ 3035 w 3578"/>
              <a:gd name="T79" fmla="*/ 216 h 426"/>
              <a:gd name="T80" fmla="*/ 3164 w 3578"/>
              <a:gd name="T81" fmla="*/ 419 h 426"/>
              <a:gd name="T82" fmla="*/ 3235 w 3578"/>
              <a:gd name="T83" fmla="*/ 419 h 426"/>
              <a:gd name="T84" fmla="*/ 3296 w 3578"/>
              <a:gd name="T85" fmla="*/ 221 h 426"/>
              <a:gd name="T86" fmla="*/ 3578 w 3578"/>
              <a:gd name="T87" fmla="*/ 211 h 426"/>
              <a:gd name="T88" fmla="*/ 3439 w 3578"/>
              <a:gd name="T89" fmla="*/ 53 h 426"/>
              <a:gd name="T90" fmla="*/ 3510 w 3578"/>
              <a:gd name="T91" fmla="*/ 21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78" h="426">
                <a:moveTo>
                  <a:pt x="70" y="419"/>
                </a:moveTo>
                <a:cubicBezTo>
                  <a:pt x="0" y="419"/>
                  <a:pt x="0" y="419"/>
                  <a:pt x="0" y="419"/>
                </a:cubicBezTo>
                <a:cubicBezTo>
                  <a:pt x="0" y="7"/>
                  <a:pt x="0" y="7"/>
                  <a:pt x="0" y="7"/>
                </a:cubicBezTo>
                <a:cubicBezTo>
                  <a:pt x="70" y="7"/>
                  <a:pt x="70" y="7"/>
                  <a:pt x="70" y="7"/>
                </a:cubicBezTo>
                <a:lnTo>
                  <a:pt x="70" y="419"/>
                </a:lnTo>
                <a:close/>
                <a:moveTo>
                  <a:pt x="268" y="426"/>
                </a:moveTo>
                <a:cubicBezTo>
                  <a:pt x="225" y="426"/>
                  <a:pt x="192" y="408"/>
                  <a:pt x="168" y="373"/>
                </a:cubicBezTo>
                <a:cubicBezTo>
                  <a:pt x="144" y="338"/>
                  <a:pt x="132" y="287"/>
                  <a:pt x="132" y="221"/>
                </a:cubicBezTo>
                <a:cubicBezTo>
                  <a:pt x="132" y="148"/>
                  <a:pt x="144" y="93"/>
                  <a:pt x="169" y="56"/>
                </a:cubicBezTo>
                <a:cubicBezTo>
                  <a:pt x="194" y="18"/>
                  <a:pt x="231" y="0"/>
                  <a:pt x="278" y="0"/>
                </a:cubicBezTo>
                <a:cubicBezTo>
                  <a:pt x="369" y="0"/>
                  <a:pt x="414" y="70"/>
                  <a:pt x="414" y="211"/>
                </a:cubicBezTo>
                <a:cubicBezTo>
                  <a:pt x="414" y="281"/>
                  <a:pt x="401" y="334"/>
                  <a:pt x="376" y="371"/>
                </a:cubicBezTo>
                <a:cubicBezTo>
                  <a:pt x="350" y="407"/>
                  <a:pt x="314" y="426"/>
                  <a:pt x="268" y="426"/>
                </a:cubicBezTo>
                <a:close/>
                <a:moveTo>
                  <a:pt x="275" y="53"/>
                </a:moveTo>
                <a:cubicBezTo>
                  <a:pt x="225" y="53"/>
                  <a:pt x="200" y="108"/>
                  <a:pt x="200" y="218"/>
                </a:cubicBezTo>
                <a:cubicBezTo>
                  <a:pt x="200" y="321"/>
                  <a:pt x="224" y="373"/>
                  <a:pt x="273" y="373"/>
                </a:cubicBezTo>
                <a:cubicBezTo>
                  <a:pt x="322" y="373"/>
                  <a:pt x="346" y="320"/>
                  <a:pt x="346" y="216"/>
                </a:cubicBezTo>
                <a:cubicBezTo>
                  <a:pt x="346" y="107"/>
                  <a:pt x="322" y="53"/>
                  <a:pt x="275" y="53"/>
                </a:cubicBezTo>
                <a:close/>
                <a:moveTo>
                  <a:pt x="545" y="419"/>
                </a:moveTo>
                <a:cubicBezTo>
                  <a:pt x="475" y="419"/>
                  <a:pt x="475" y="419"/>
                  <a:pt x="475" y="419"/>
                </a:cubicBezTo>
                <a:cubicBezTo>
                  <a:pt x="475" y="7"/>
                  <a:pt x="475" y="7"/>
                  <a:pt x="475" y="7"/>
                </a:cubicBezTo>
                <a:cubicBezTo>
                  <a:pt x="545" y="7"/>
                  <a:pt x="545" y="7"/>
                  <a:pt x="545" y="7"/>
                </a:cubicBezTo>
                <a:lnTo>
                  <a:pt x="545" y="419"/>
                </a:lnTo>
                <a:close/>
                <a:moveTo>
                  <a:pt x="705" y="419"/>
                </a:moveTo>
                <a:cubicBezTo>
                  <a:pt x="635" y="419"/>
                  <a:pt x="635" y="419"/>
                  <a:pt x="635" y="419"/>
                </a:cubicBezTo>
                <a:cubicBezTo>
                  <a:pt x="635" y="7"/>
                  <a:pt x="635" y="7"/>
                  <a:pt x="635" y="7"/>
                </a:cubicBezTo>
                <a:cubicBezTo>
                  <a:pt x="705" y="7"/>
                  <a:pt x="705" y="7"/>
                  <a:pt x="705" y="7"/>
                </a:cubicBezTo>
                <a:lnTo>
                  <a:pt x="705" y="419"/>
                </a:lnTo>
                <a:close/>
                <a:moveTo>
                  <a:pt x="903" y="426"/>
                </a:moveTo>
                <a:cubicBezTo>
                  <a:pt x="860" y="426"/>
                  <a:pt x="827" y="408"/>
                  <a:pt x="802" y="373"/>
                </a:cubicBezTo>
                <a:cubicBezTo>
                  <a:pt x="778" y="338"/>
                  <a:pt x="766" y="287"/>
                  <a:pt x="766" y="221"/>
                </a:cubicBezTo>
                <a:cubicBezTo>
                  <a:pt x="766" y="148"/>
                  <a:pt x="779" y="93"/>
                  <a:pt x="804" y="56"/>
                </a:cubicBezTo>
                <a:cubicBezTo>
                  <a:pt x="829" y="18"/>
                  <a:pt x="865" y="0"/>
                  <a:pt x="913" y="0"/>
                </a:cubicBezTo>
                <a:cubicBezTo>
                  <a:pt x="1003" y="0"/>
                  <a:pt x="1049" y="70"/>
                  <a:pt x="1049" y="211"/>
                </a:cubicBezTo>
                <a:cubicBezTo>
                  <a:pt x="1049" y="281"/>
                  <a:pt x="1036" y="334"/>
                  <a:pt x="1010" y="371"/>
                </a:cubicBezTo>
                <a:cubicBezTo>
                  <a:pt x="985" y="407"/>
                  <a:pt x="949" y="426"/>
                  <a:pt x="903" y="426"/>
                </a:cubicBezTo>
                <a:close/>
                <a:moveTo>
                  <a:pt x="910" y="53"/>
                </a:moveTo>
                <a:cubicBezTo>
                  <a:pt x="860" y="53"/>
                  <a:pt x="835" y="108"/>
                  <a:pt x="835" y="218"/>
                </a:cubicBezTo>
                <a:cubicBezTo>
                  <a:pt x="835" y="321"/>
                  <a:pt x="859" y="373"/>
                  <a:pt x="908" y="373"/>
                </a:cubicBezTo>
                <a:cubicBezTo>
                  <a:pt x="956" y="373"/>
                  <a:pt x="981" y="320"/>
                  <a:pt x="981" y="216"/>
                </a:cubicBezTo>
                <a:cubicBezTo>
                  <a:pt x="981" y="107"/>
                  <a:pt x="957" y="53"/>
                  <a:pt x="910" y="53"/>
                </a:cubicBezTo>
                <a:close/>
                <a:moveTo>
                  <a:pt x="1180" y="419"/>
                </a:moveTo>
                <a:cubicBezTo>
                  <a:pt x="1110" y="419"/>
                  <a:pt x="1110" y="419"/>
                  <a:pt x="1110" y="419"/>
                </a:cubicBezTo>
                <a:cubicBezTo>
                  <a:pt x="1110" y="7"/>
                  <a:pt x="1110" y="7"/>
                  <a:pt x="1110" y="7"/>
                </a:cubicBezTo>
                <a:cubicBezTo>
                  <a:pt x="1180" y="7"/>
                  <a:pt x="1180" y="7"/>
                  <a:pt x="1180" y="7"/>
                </a:cubicBezTo>
                <a:lnTo>
                  <a:pt x="1180" y="419"/>
                </a:lnTo>
                <a:close/>
                <a:moveTo>
                  <a:pt x="1378" y="426"/>
                </a:moveTo>
                <a:cubicBezTo>
                  <a:pt x="1335" y="426"/>
                  <a:pt x="1301" y="408"/>
                  <a:pt x="1277" y="373"/>
                </a:cubicBezTo>
                <a:cubicBezTo>
                  <a:pt x="1253" y="338"/>
                  <a:pt x="1241" y="287"/>
                  <a:pt x="1241" y="221"/>
                </a:cubicBezTo>
                <a:cubicBezTo>
                  <a:pt x="1241" y="148"/>
                  <a:pt x="1254" y="93"/>
                  <a:pt x="1279" y="56"/>
                </a:cubicBezTo>
                <a:cubicBezTo>
                  <a:pt x="1304" y="18"/>
                  <a:pt x="1340" y="0"/>
                  <a:pt x="1388" y="0"/>
                </a:cubicBezTo>
                <a:cubicBezTo>
                  <a:pt x="1478" y="0"/>
                  <a:pt x="1524" y="70"/>
                  <a:pt x="1524" y="211"/>
                </a:cubicBezTo>
                <a:cubicBezTo>
                  <a:pt x="1524" y="281"/>
                  <a:pt x="1511" y="334"/>
                  <a:pt x="1485" y="371"/>
                </a:cubicBezTo>
                <a:cubicBezTo>
                  <a:pt x="1460" y="407"/>
                  <a:pt x="1424" y="426"/>
                  <a:pt x="1378" y="426"/>
                </a:cubicBezTo>
                <a:close/>
                <a:moveTo>
                  <a:pt x="1384" y="53"/>
                </a:moveTo>
                <a:cubicBezTo>
                  <a:pt x="1334" y="53"/>
                  <a:pt x="1309" y="108"/>
                  <a:pt x="1309" y="218"/>
                </a:cubicBezTo>
                <a:cubicBezTo>
                  <a:pt x="1309" y="321"/>
                  <a:pt x="1334" y="373"/>
                  <a:pt x="1383" y="373"/>
                </a:cubicBezTo>
                <a:cubicBezTo>
                  <a:pt x="1431" y="373"/>
                  <a:pt x="1455" y="320"/>
                  <a:pt x="1455" y="216"/>
                </a:cubicBezTo>
                <a:cubicBezTo>
                  <a:pt x="1455" y="107"/>
                  <a:pt x="1432" y="53"/>
                  <a:pt x="1384" y="53"/>
                </a:cubicBezTo>
                <a:close/>
                <a:moveTo>
                  <a:pt x="1655" y="419"/>
                </a:moveTo>
                <a:cubicBezTo>
                  <a:pt x="1585" y="419"/>
                  <a:pt x="1585" y="419"/>
                  <a:pt x="1585" y="419"/>
                </a:cubicBezTo>
                <a:cubicBezTo>
                  <a:pt x="1585" y="7"/>
                  <a:pt x="1585" y="7"/>
                  <a:pt x="1585" y="7"/>
                </a:cubicBezTo>
                <a:cubicBezTo>
                  <a:pt x="1655" y="7"/>
                  <a:pt x="1655" y="7"/>
                  <a:pt x="1655" y="7"/>
                </a:cubicBezTo>
                <a:lnTo>
                  <a:pt x="1655" y="419"/>
                </a:lnTo>
                <a:close/>
                <a:moveTo>
                  <a:pt x="1853" y="426"/>
                </a:moveTo>
                <a:cubicBezTo>
                  <a:pt x="1810" y="426"/>
                  <a:pt x="1776" y="408"/>
                  <a:pt x="1752" y="373"/>
                </a:cubicBezTo>
                <a:cubicBezTo>
                  <a:pt x="1728" y="338"/>
                  <a:pt x="1716" y="287"/>
                  <a:pt x="1716" y="221"/>
                </a:cubicBezTo>
                <a:cubicBezTo>
                  <a:pt x="1716" y="148"/>
                  <a:pt x="1729" y="93"/>
                  <a:pt x="1754" y="56"/>
                </a:cubicBezTo>
                <a:cubicBezTo>
                  <a:pt x="1779" y="18"/>
                  <a:pt x="1815" y="0"/>
                  <a:pt x="1863" y="0"/>
                </a:cubicBezTo>
                <a:cubicBezTo>
                  <a:pt x="1953" y="0"/>
                  <a:pt x="1998" y="70"/>
                  <a:pt x="1998" y="211"/>
                </a:cubicBezTo>
                <a:cubicBezTo>
                  <a:pt x="1998" y="281"/>
                  <a:pt x="1986" y="334"/>
                  <a:pt x="1960" y="371"/>
                </a:cubicBezTo>
                <a:cubicBezTo>
                  <a:pt x="1935" y="407"/>
                  <a:pt x="1899" y="426"/>
                  <a:pt x="1853" y="426"/>
                </a:cubicBezTo>
                <a:close/>
                <a:moveTo>
                  <a:pt x="1859" y="53"/>
                </a:moveTo>
                <a:cubicBezTo>
                  <a:pt x="1809" y="53"/>
                  <a:pt x="1784" y="108"/>
                  <a:pt x="1784" y="218"/>
                </a:cubicBezTo>
                <a:cubicBezTo>
                  <a:pt x="1784" y="321"/>
                  <a:pt x="1809" y="373"/>
                  <a:pt x="1858" y="373"/>
                </a:cubicBezTo>
                <a:cubicBezTo>
                  <a:pt x="1906" y="373"/>
                  <a:pt x="1930" y="320"/>
                  <a:pt x="1930" y="216"/>
                </a:cubicBezTo>
                <a:cubicBezTo>
                  <a:pt x="1930" y="107"/>
                  <a:pt x="1907" y="53"/>
                  <a:pt x="1859" y="53"/>
                </a:cubicBezTo>
                <a:close/>
                <a:moveTo>
                  <a:pt x="2168" y="426"/>
                </a:moveTo>
                <a:cubicBezTo>
                  <a:pt x="2125" y="426"/>
                  <a:pt x="2091" y="408"/>
                  <a:pt x="2067" y="373"/>
                </a:cubicBezTo>
                <a:cubicBezTo>
                  <a:pt x="2043" y="338"/>
                  <a:pt x="2031" y="287"/>
                  <a:pt x="2031" y="221"/>
                </a:cubicBezTo>
                <a:cubicBezTo>
                  <a:pt x="2031" y="148"/>
                  <a:pt x="2044" y="93"/>
                  <a:pt x="2069" y="56"/>
                </a:cubicBezTo>
                <a:cubicBezTo>
                  <a:pt x="2094" y="18"/>
                  <a:pt x="2130" y="0"/>
                  <a:pt x="2178" y="0"/>
                </a:cubicBezTo>
                <a:cubicBezTo>
                  <a:pt x="2268" y="0"/>
                  <a:pt x="2314" y="70"/>
                  <a:pt x="2314" y="211"/>
                </a:cubicBezTo>
                <a:cubicBezTo>
                  <a:pt x="2314" y="281"/>
                  <a:pt x="2301" y="334"/>
                  <a:pt x="2275" y="371"/>
                </a:cubicBezTo>
                <a:cubicBezTo>
                  <a:pt x="2250" y="407"/>
                  <a:pt x="2214" y="426"/>
                  <a:pt x="2168" y="426"/>
                </a:cubicBezTo>
                <a:close/>
                <a:moveTo>
                  <a:pt x="2174" y="53"/>
                </a:moveTo>
                <a:cubicBezTo>
                  <a:pt x="2124" y="53"/>
                  <a:pt x="2099" y="108"/>
                  <a:pt x="2099" y="218"/>
                </a:cubicBezTo>
                <a:cubicBezTo>
                  <a:pt x="2099" y="321"/>
                  <a:pt x="2124" y="373"/>
                  <a:pt x="2173" y="373"/>
                </a:cubicBezTo>
                <a:cubicBezTo>
                  <a:pt x="2221" y="373"/>
                  <a:pt x="2245" y="320"/>
                  <a:pt x="2245" y="216"/>
                </a:cubicBezTo>
                <a:cubicBezTo>
                  <a:pt x="2245" y="107"/>
                  <a:pt x="2222" y="53"/>
                  <a:pt x="2174" y="53"/>
                </a:cubicBezTo>
                <a:close/>
                <a:moveTo>
                  <a:pt x="2445" y="419"/>
                </a:moveTo>
                <a:cubicBezTo>
                  <a:pt x="2374" y="419"/>
                  <a:pt x="2374" y="419"/>
                  <a:pt x="2374" y="419"/>
                </a:cubicBezTo>
                <a:cubicBezTo>
                  <a:pt x="2374" y="7"/>
                  <a:pt x="2374" y="7"/>
                  <a:pt x="2374" y="7"/>
                </a:cubicBezTo>
                <a:cubicBezTo>
                  <a:pt x="2445" y="7"/>
                  <a:pt x="2445" y="7"/>
                  <a:pt x="2445" y="7"/>
                </a:cubicBezTo>
                <a:lnTo>
                  <a:pt x="2445" y="419"/>
                </a:lnTo>
                <a:close/>
                <a:moveTo>
                  <a:pt x="2643" y="426"/>
                </a:moveTo>
                <a:cubicBezTo>
                  <a:pt x="2600" y="426"/>
                  <a:pt x="2566" y="408"/>
                  <a:pt x="2542" y="373"/>
                </a:cubicBezTo>
                <a:cubicBezTo>
                  <a:pt x="2518" y="338"/>
                  <a:pt x="2506" y="287"/>
                  <a:pt x="2506" y="221"/>
                </a:cubicBezTo>
                <a:cubicBezTo>
                  <a:pt x="2506" y="148"/>
                  <a:pt x="2519" y="93"/>
                  <a:pt x="2544" y="56"/>
                </a:cubicBezTo>
                <a:cubicBezTo>
                  <a:pt x="2569" y="18"/>
                  <a:pt x="2605" y="0"/>
                  <a:pt x="2652" y="0"/>
                </a:cubicBezTo>
                <a:cubicBezTo>
                  <a:pt x="2743" y="0"/>
                  <a:pt x="2788" y="70"/>
                  <a:pt x="2788" y="211"/>
                </a:cubicBezTo>
                <a:cubicBezTo>
                  <a:pt x="2788" y="281"/>
                  <a:pt x="2776" y="334"/>
                  <a:pt x="2750" y="371"/>
                </a:cubicBezTo>
                <a:cubicBezTo>
                  <a:pt x="2724" y="407"/>
                  <a:pt x="2689" y="426"/>
                  <a:pt x="2643" y="426"/>
                </a:cubicBezTo>
                <a:close/>
                <a:moveTo>
                  <a:pt x="2649" y="53"/>
                </a:moveTo>
                <a:cubicBezTo>
                  <a:pt x="2599" y="53"/>
                  <a:pt x="2574" y="108"/>
                  <a:pt x="2574" y="218"/>
                </a:cubicBezTo>
                <a:cubicBezTo>
                  <a:pt x="2574" y="321"/>
                  <a:pt x="2599" y="373"/>
                  <a:pt x="2648" y="373"/>
                </a:cubicBezTo>
                <a:cubicBezTo>
                  <a:pt x="2696" y="373"/>
                  <a:pt x="2720" y="320"/>
                  <a:pt x="2720" y="216"/>
                </a:cubicBezTo>
                <a:cubicBezTo>
                  <a:pt x="2720" y="107"/>
                  <a:pt x="2697" y="53"/>
                  <a:pt x="2649" y="53"/>
                </a:cubicBezTo>
                <a:close/>
                <a:moveTo>
                  <a:pt x="2958" y="426"/>
                </a:moveTo>
                <a:cubicBezTo>
                  <a:pt x="2915" y="426"/>
                  <a:pt x="2881" y="408"/>
                  <a:pt x="2857" y="373"/>
                </a:cubicBezTo>
                <a:cubicBezTo>
                  <a:pt x="2833" y="338"/>
                  <a:pt x="2821" y="287"/>
                  <a:pt x="2821" y="221"/>
                </a:cubicBezTo>
                <a:cubicBezTo>
                  <a:pt x="2821" y="148"/>
                  <a:pt x="2834" y="93"/>
                  <a:pt x="2859" y="56"/>
                </a:cubicBezTo>
                <a:cubicBezTo>
                  <a:pt x="2884" y="18"/>
                  <a:pt x="2920" y="0"/>
                  <a:pt x="2968" y="0"/>
                </a:cubicBezTo>
                <a:cubicBezTo>
                  <a:pt x="3058" y="0"/>
                  <a:pt x="3104" y="70"/>
                  <a:pt x="3104" y="211"/>
                </a:cubicBezTo>
                <a:cubicBezTo>
                  <a:pt x="3104" y="281"/>
                  <a:pt x="3091" y="334"/>
                  <a:pt x="3065" y="371"/>
                </a:cubicBezTo>
                <a:cubicBezTo>
                  <a:pt x="3040" y="407"/>
                  <a:pt x="3004" y="426"/>
                  <a:pt x="2958" y="426"/>
                </a:cubicBezTo>
                <a:close/>
                <a:moveTo>
                  <a:pt x="2964" y="53"/>
                </a:moveTo>
                <a:cubicBezTo>
                  <a:pt x="2914" y="53"/>
                  <a:pt x="2889" y="108"/>
                  <a:pt x="2889" y="218"/>
                </a:cubicBezTo>
                <a:cubicBezTo>
                  <a:pt x="2889" y="321"/>
                  <a:pt x="2914" y="373"/>
                  <a:pt x="2963" y="373"/>
                </a:cubicBezTo>
                <a:cubicBezTo>
                  <a:pt x="3011" y="373"/>
                  <a:pt x="3035" y="320"/>
                  <a:pt x="3035" y="216"/>
                </a:cubicBezTo>
                <a:cubicBezTo>
                  <a:pt x="3035" y="107"/>
                  <a:pt x="3012" y="53"/>
                  <a:pt x="2964" y="53"/>
                </a:cubicBezTo>
                <a:close/>
                <a:moveTo>
                  <a:pt x="3235" y="419"/>
                </a:moveTo>
                <a:cubicBezTo>
                  <a:pt x="3164" y="419"/>
                  <a:pt x="3164" y="419"/>
                  <a:pt x="3164" y="419"/>
                </a:cubicBezTo>
                <a:cubicBezTo>
                  <a:pt x="3164" y="7"/>
                  <a:pt x="3164" y="7"/>
                  <a:pt x="3164" y="7"/>
                </a:cubicBezTo>
                <a:cubicBezTo>
                  <a:pt x="3235" y="7"/>
                  <a:pt x="3235" y="7"/>
                  <a:pt x="3235" y="7"/>
                </a:cubicBezTo>
                <a:lnTo>
                  <a:pt x="3235" y="419"/>
                </a:lnTo>
                <a:close/>
                <a:moveTo>
                  <a:pt x="3433" y="426"/>
                </a:moveTo>
                <a:cubicBezTo>
                  <a:pt x="3390" y="426"/>
                  <a:pt x="3356" y="408"/>
                  <a:pt x="3332" y="373"/>
                </a:cubicBezTo>
                <a:cubicBezTo>
                  <a:pt x="3308" y="338"/>
                  <a:pt x="3296" y="287"/>
                  <a:pt x="3296" y="221"/>
                </a:cubicBezTo>
                <a:cubicBezTo>
                  <a:pt x="3296" y="148"/>
                  <a:pt x="3309" y="93"/>
                  <a:pt x="3334" y="56"/>
                </a:cubicBezTo>
                <a:cubicBezTo>
                  <a:pt x="3359" y="18"/>
                  <a:pt x="3395" y="0"/>
                  <a:pt x="3442" y="0"/>
                </a:cubicBezTo>
                <a:cubicBezTo>
                  <a:pt x="3533" y="0"/>
                  <a:pt x="3578" y="70"/>
                  <a:pt x="3578" y="211"/>
                </a:cubicBezTo>
                <a:cubicBezTo>
                  <a:pt x="3578" y="281"/>
                  <a:pt x="3566" y="334"/>
                  <a:pt x="3540" y="371"/>
                </a:cubicBezTo>
                <a:cubicBezTo>
                  <a:pt x="3514" y="407"/>
                  <a:pt x="3479" y="426"/>
                  <a:pt x="3433" y="426"/>
                </a:cubicBezTo>
                <a:close/>
                <a:moveTo>
                  <a:pt x="3439" y="53"/>
                </a:moveTo>
                <a:cubicBezTo>
                  <a:pt x="3389" y="53"/>
                  <a:pt x="3364" y="108"/>
                  <a:pt x="3364" y="218"/>
                </a:cubicBezTo>
                <a:cubicBezTo>
                  <a:pt x="3364" y="321"/>
                  <a:pt x="3389" y="373"/>
                  <a:pt x="3438" y="373"/>
                </a:cubicBezTo>
                <a:cubicBezTo>
                  <a:pt x="3486" y="373"/>
                  <a:pt x="3510" y="320"/>
                  <a:pt x="3510" y="216"/>
                </a:cubicBezTo>
                <a:cubicBezTo>
                  <a:pt x="3510" y="107"/>
                  <a:pt x="3487" y="53"/>
                  <a:pt x="3439"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sp>
        <p:nvSpPr>
          <p:cNvPr id="17" name="Freeform 9"/>
          <p:cNvSpPr>
            <a:spLocks noEditPoints="1"/>
          </p:cNvSpPr>
          <p:nvPr/>
        </p:nvSpPr>
        <p:spPr bwMode="auto">
          <a:xfrm>
            <a:off x="9504810" y="2520881"/>
            <a:ext cx="1129722" cy="134450"/>
          </a:xfrm>
          <a:custGeom>
            <a:avLst/>
            <a:gdLst>
              <a:gd name="T0" fmla="*/ 0 w 3578"/>
              <a:gd name="T1" fmla="*/ 7 h 426"/>
              <a:gd name="T2" fmla="*/ 268 w 3578"/>
              <a:gd name="T3" fmla="*/ 426 h 426"/>
              <a:gd name="T4" fmla="*/ 169 w 3578"/>
              <a:gd name="T5" fmla="*/ 56 h 426"/>
              <a:gd name="T6" fmla="*/ 376 w 3578"/>
              <a:gd name="T7" fmla="*/ 371 h 426"/>
              <a:gd name="T8" fmla="*/ 200 w 3578"/>
              <a:gd name="T9" fmla="*/ 219 h 426"/>
              <a:gd name="T10" fmla="*/ 275 w 3578"/>
              <a:gd name="T11" fmla="*/ 53 h 426"/>
              <a:gd name="T12" fmla="*/ 475 w 3578"/>
              <a:gd name="T13" fmla="*/ 7 h 426"/>
              <a:gd name="T14" fmla="*/ 705 w 3578"/>
              <a:gd name="T15" fmla="*/ 419 h 426"/>
              <a:gd name="T16" fmla="*/ 705 w 3578"/>
              <a:gd name="T17" fmla="*/ 7 h 426"/>
              <a:gd name="T18" fmla="*/ 802 w 3578"/>
              <a:gd name="T19" fmla="*/ 373 h 426"/>
              <a:gd name="T20" fmla="*/ 913 w 3578"/>
              <a:gd name="T21" fmla="*/ 0 h 426"/>
              <a:gd name="T22" fmla="*/ 903 w 3578"/>
              <a:gd name="T23" fmla="*/ 426 h 426"/>
              <a:gd name="T24" fmla="*/ 908 w 3578"/>
              <a:gd name="T25" fmla="*/ 373 h 426"/>
              <a:gd name="T26" fmla="*/ 1180 w 3578"/>
              <a:gd name="T27" fmla="*/ 419 h 426"/>
              <a:gd name="T28" fmla="*/ 1180 w 3578"/>
              <a:gd name="T29" fmla="*/ 7 h 426"/>
              <a:gd name="T30" fmla="*/ 1277 w 3578"/>
              <a:gd name="T31" fmla="*/ 373 h 426"/>
              <a:gd name="T32" fmla="*/ 1388 w 3578"/>
              <a:gd name="T33" fmla="*/ 0 h 426"/>
              <a:gd name="T34" fmla="*/ 1378 w 3578"/>
              <a:gd name="T35" fmla="*/ 426 h 426"/>
              <a:gd name="T36" fmla="*/ 1383 w 3578"/>
              <a:gd name="T37" fmla="*/ 373 h 426"/>
              <a:gd name="T38" fmla="*/ 1655 w 3578"/>
              <a:gd name="T39" fmla="*/ 419 h 426"/>
              <a:gd name="T40" fmla="*/ 1655 w 3578"/>
              <a:gd name="T41" fmla="*/ 7 h 426"/>
              <a:gd name="T42" fmla="*/ 1752 w 3578"/>
              <a:gd name="T43" fmla="*/ 373 h 426"/>
              <a:gd name="T44" fmla="*/ 1863 w 3578"/>
              <a:gd name="T45" fmla="*/ 0 h 426"/>
              <a:gd name="T46" fmla="*/ 1853 w 3578"/>
              <a:gd name="T47" fmla="*/ 426 h 426"/>
              <a:gd name="T48" fmla="*/ 1858 w 3578"/>
              <a:gd name="T49" fmla="*/ 373 h 426"/>
              <a:gd name="T50" fmla="*/ 2168 w 3578"/>
              <a:gd name="T51" fmla="*/ 426 h 426"/>
              <a:gd name="T52" fmla="*/ 2069 w 3578"/>
              <a:gd name="T53" fmla="*/ 56 h 426"/>
              <a:gd name="T54" fmla="*/ 2275 w 3578"/>
              <a:gd name="T55" fmla="*/ 371 h 426"/>
              <a:gd name="T56" fmla="*/ 2099 w 3578"/>
              <a:gd name="T57" fmla="*/ 219 h 426"/>
              <a:gd name="T58" fmla="*/ 2174 w 3578"/>
              <a:gd name="T59" fmla="*/ 53 h 426"/>
              <a:gd name="T60" fmla="*/ 2374 w 3578"/>
              <a:gd name="T61" fmla="*/ 7 h 426"/>
              <a:gd name="T62" fmla="*/ 2643 w 3578"/>
              <a:gd name="T63" fmla="*/ 426 h 426"/>
              <a:gd name="T64" fmla="*/ 2544 w 3578"/>
              <a:gd name="T65" fmla="*/ 56 h 426"/>
              <a:gd name="T66" fmla="*/ 2750 w 3578"/>
              <a:gd name="T67" fmla="*/ 371 h 426"/>
              <a:gd name="T68" fmla="*/ 2574 w 3578"/>
              <a:gd name="T69" fmla="*/ 219 h 426"/>
              <a:gd name="T70" fmla="*/ 2649 w 3578"/>
              <a:gd name="T71" fmla="*/ 53 h 426"/>
              <a:gd name="T72" fmla="*/ 2821 w 3578"/>
              <a:gd name="T73" fmla="*/ 221 h 426"/>
              <a:gd name="T74" fmla="*/ 3104 w 3578"/>
              <a:gd name="T75" fmla="*/ 211 h 426"/>
              <a:gd name="T76" fmla="*/ 2964 w 3578"/>
              <a:gd name="T77" fmla="*/ 53 h 426"/>
              <a:gd name="T78" fmla="*/ 3035 w 3578"/>
              <a:gd name="T79" fmla="*/ 216 h 426"/>
              <a:gd name="T80" fmla="*/ 3164 w 3578"/>
              <a:gd name="T81" fmla="*/ 419 h 426"/>
              <a:gd name="T82" fmla="*/ 3235 w 3578"/>
              <a:gd name="T83" fmla="*/ 419 h 426"/>
              <a:gd name="T84" fmla="*/ 3296 w 3578"/>
              <a:gd name="T85" fmla="*/ 221 h 426"/>
              <a:gd name="T86" fmla="*/ 3578 w 3578"/>
              <a:gd name="T87" fmla="*/ 211 h 426"/>
              <a:gd name="T88" fmla="*/ 3439 w 3578"/>
              <a:gd name="T89" fmla="*/ 53 h 426"/>
              <a:gd name="T90" fmla="*/ 3510 w 3578"/>
              <a:gd name="T91" fmla="*/ 21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78" h="426">
                <a:moveTo>
                  <a:pt x="70" y="419"/>
                </a:moveTo>
                <a:cubicBezTo>
                  <a:pt x="0" y="419"/>
                  <a:pt x="0" y="419"/>
                  <a:pt x="0" y="419"/>
                </a:cubicBezTo>
                <a:cubicBezTo>
                  <a:pt x="0" y="7"/>
                  <a:pt x="0" y="7"/>
                  <a:pt x="0" y="7"/>
                </a:cubicBezTo>
                <a:cubicBezTo>
                  <a:pt x="70" y="7"/>
                  <a:pt x="70" y="7"/>
                  <a:pt x="70" y="7"/>
                </a:cubicBezTo>
                <a:lnTo>
                  <a:pt x="70" y="419"/>
                </a:lnTo>
                <a:close/>
                <a:moveTo>
                  <a:pt x="268" y="426"/>
                </a:moveTo>
                <a:cubicBezTo>
                  <a:pt x="225" y="426"/>
                  <a:pt x="192" y="409"/>
                  <a:pt x="168" y="373"/>
                </a:cubicBezTo>
                <a:cubicBezTo>
                  <a:pt x="144" y="338"/>
                  <a:pt x="132" y="288"/>
                  <a:pt x="132" y="221"/>
                </a:cubicBezTo>
                <a:cubicBezTo>
                  <a:pt x="132" y="149"/>
                  <a:pt x="144" y="93"/>
                  <a:pt x="169" y="56"/>
                </a:cubicBezTo>
                <a:cubicBezTo>
                  <a:pt x="194" y="19"/>
                  <a:pt x="231" y="0"/>
                  <a:pt x="278" y="0"/>
                </a:cubicBezTo>
                <a:cubicBezTo>
                  <a:pt x="369" y="0"/>
                  <a:pt x="414" y="70"/>
                  <a:pt x="414" y="211"/>
                </a:cubicBezTo>
                <a:cubicBezTo>
                  <a:pt x="414" y="281"/>
                  <a:pt x="401" y="334"/>
                  <a:pt x="376" y="371"/>
                </a:cubicBezTo>
                <a:cubicBezTo>
                  <a:pt x="350" y="408"/>
                  <a:pt x="314" y="426"/>
                  <a:pt x="268" y="426"/>
                </a:cubicBezTo>
                <a:close/>
                <a:moveTo>
                  <a:pt x="275" y="53"/>
                </a:moveTo>
                <a:cubicBezTo>
                  <a:pt x="225" y="53"/>
                  <a:pt x="200" y="108"/>
                  <a:pt x="200" y="219"/>
                </a:cubicBezTo>
                <a:cubicBezTo>
                  <a:pt x="200" y="322"/>
                  <a:pt x="224" y="373"/>
                  <a:pt x="273" y="373"/>
                </a:cubicBezTo>
                <a:cubicBezTo>
                  <a:pt x="322" y="373"/>
                  <a:pt x="346" y="321"/>
                  <a:pt x="346" y="216"/>
                </a:cubicBezTo>
                <a:cubicBezTo>
                  <a:pt x="346" y="107"/>
                  <a:pt x="322" y="53"/>
                  <a:pt x="275" y="53"/>
                </a:cubicBezTo>
                <a:close/>
                <a:moveTo>
                  <a:pt x="545" y="419"/>
                </a:moveTo>
                <a:cubicBezTo>
                  <a:pt x="475" y="419"/>
                  <a:pt x="475" y="419"/>
                  <a:pt x="475" y="419"/>
                </a:cubicBezTo>
                <a:cubicBezTo>
                  <a:pt x="475" y="7"/>
                  <a:pt x="475" y="7"/>
                  <a:pt x="475" y="7"/>
                </a:cubicBezTo>
                <a:cubicBezTo>
                  <a:pt x="545" y="7"/>
                  <a:pt x="545" y="7"/>
                  <a:pt x="545" y="7"/>
                </a:cubicBezTo>
                <a:lnTo>
                  <a:pt x="545" y="419"/>
                </a:lnTo>
                <a:close/>
                <a:moveTo>
                  <a:pt x="705" y="419"/>
                </a:moveTo>
                <a:cubicBezTo>
                  <a:pt x="635" y="419"/>
                  <a:pt x="635" y="419"/>
                  <a:pt x="635" y="419"/>
                </a:cubicBezTo>
                <a:cubicBezTo>
                  <a:pt x="635" y="7"/>
                  <a:pt x="635" y="7"/>
                  <a:pt x="635" y="7"/>
                </a:cubicBezTo>
                <a:cubicBezTo>
                  <a:pt x="705" y="7"/>
                  <a:pt x="705" y="7"/>
                  <a:pt x="705" y="7"/>
                </a:cubicBezTo>
                <a:lnTo>
                  <a:pt x="705" y="419"/>
                </a:lnTo>
                <a:close/>
                <a:moveTo>
                  <a:pt x="903" y="426"/>
                </a:moveTo>
                <a:cubicBezTo>
                  <a:pt x="860" y="426"/>
                  <a:pt x="827" y="409"/>
                  <a:pt x="802" y="373"/>
                </a:cubicBezTo>
                <a:cubicBezTo>
                  <a:pt x="778" y="338"/>
                  <a:pt x="766" y="288"/>
                  <a:pt x="766" y="221"/>
                </a:cubicBezTo>
                <a:cubicBezTo>
                  <a:pt x="766" y="149"/>
                  <a:pt x="779" y="93"/>
                  <a:pt x="804" y="56"/>
                </a:cubicBezTo>
                <a:cubicBezTo>
                  <a:pt x="829" y="19"/>
                  <a:pt x="865" y="0"/>
                  <a:pt x="913" y="0"/>
                </a:cubicBezTo>
                <a:cubicBezTo>
                  <a:pt x="1003" y="0"/>
                  <a:pt x="1049" y="70"/>
                  <a:pt x="1049" y="211"/>
                </a:cubicBezTo>
                <a:cubicBezTo>
                  <a:pt x="1049" y="281"/>
                  <a:pt x="1036" y="334"/>
                  <a:pt x="1010" y="371"/>
                </a:cubicBezTo>
                <a:cubicBezTo>
                  <a:pt x="985" y="408"/>
                  <a:pt x="949" y="426"/>
                  <a:pt x="903" y="426"/>
                </a:cubicBezTo>
                <a:close/>
                <a:moveTo>
                  <a:pt x="910" y="53"/>
                </a:moveTo>
                <a:cubicBezTo>
                  <a:pt x="860" y="53"/>
                  <a:pt x="835" y="108"/>
                  <a:pt x="835" y="219"/>
                </a:cubicBezTo>
                <a:cubicBezTo>
                  <a:pt x="835" y="322"/>
                  <a:pt x="859" y="373"/>
                  <a:pt x="908" y="373"/>
                </a:cubicBezTo>
                <a:cubicBezTo>
                  <a:pt x="956" y="373"/>
                  <a:pt x="981" y="321"/>
                  <a:pt x="981" y="216"/>
                </a:cubicBezTo>
                <a:cubicBezTo>
                  <a:pt x="981" y="107"/>
                  <a:pt x="957" y="53"/>
                  <a:pt x="910" y="53"/>
                </a:cubicBezTo>
                <a:close/>
                <a:moveTo>
                  <a:pt x="1180" y="419"/>
                </a:moveTo>
                <a:cubicBezTo>
                  <a:pt x="1110" y="419"/>
                  <a:pt x="1110" y="419"/>
                  <a:pt x="1110" y="419"/>
                </a:cubicBezTo>
                <a:cubicBezTo>
                  <a:pt x="1110" y="7"/>
                  <a:pt x="1110" y="7"/>
                  <a:pt x="1110" y="7"/>
                </a:cubicBezTo>
                <a:cubicBezTo>
                  <a:pt x="1180" y="7"/>
                  <a:pt x="1180" y="7"/>
                  <a:pt x="1180" y="7"/>
                </a:cubicBezTo>
                <a:lnTo>
                  <a:pt x="1180" y="419"/>
                </a:lnTo>
                <a:close/>
                <a:moveTo>
                  <a:pt x="1378" y="426"/>
                </a:moveTo>
                <a:cubicBezTo>
                  <a:pt x="1335" y="426"/>
                  <a:pt x="1301" y="409"/>
                  <a:pt x="1277" y="373"/>
                </a:cubicBezTo>
                <a:cubicBezTo>
                  <a:pt x="1253" y="338"/>
                  <a:pt x="1241" y="288"/>
                  <a:pt x="1241" y="221"/>
                </a:cubicBezTo>
                <a:cubicBezTo>
                  <a:pt x="1241" y="149"/>
                  <a:pt x="1254" y="93"/>
                  <a:pt x="1279" y="56"/>
                </a:cubicBezTo>
                <a:cubicBezTo>
                  <a:pt x="1304" y="19"/>
                  <a:pt x="1340" y="0"/>
                  <a:pt x="1388" y="0"/>
                </a:cubicBezTo>
                <a:cubicBezTo>
                  <a:pt x="1478" y="0"/>
                  <a:pt x="1524" y="70"/>
                  <a:pt x="1524" y="211"/>
                </a:cubicBezTo>
                <a:cubicBezTo>
                  <a:pt x="1524" y="281"/>
                  <a:pt x="1511" y="334"/>
                  <a:pt x="1485" y="371"/>
                </a:cubicBezTo>
                <a:cubicBezTo>
                  <a:pt x="1460" y="408"/>
                  <a:pt x="1424" y="426"/>
                  <a:pt x="1378" y="426"/>
                </a:cubicBezTo>
                <a:close/>
                <a:moveTo>
                  <a:pt x="1384" y="53"/>
                </a:moveTo>
                <a:cubicBezTo>
                  <a:pt x="1334" y="53"/>
                  <a:pt x="1309" y="108"/>
                  <a:pt x="1309" y="219"/>
                </a:cubicBezTo>
                <a:cubicBezTo>
                  <a:pt x="1309" y="322"/>
                  <a:pt x="1334" y="373"/>
                  <a:pt x="1383" y="373"/>
                </a:cubicBezTo>
                <a:cubicBezTo>
                  <a:pt x="1431" y="373"/>
                  <a:pt x="1455" y="321"/>
                  <a:pt x="1455" y="216"/>
                </a:cubicBezTo>
                <a:cubicBezTo>
                  <a:pt x="1455" y="107"/>
                  <a:pt x="1432" y="53"/>
                  <a:pt x="1384" y="53"/>
                </a:cubicBezTo>
                <a:close/>
                <a:moveTo>
                  <a:pt x="1655" y="419"/>
                </a:moveTo>
                <a:cubicBezTo>
                  <a:pt x="1585" y="419"/>
                  <a:pt x="1585" y="419"/>
                  <a:pt x="1585" y="419"/>
                </a:cubicBezTo>
                <a:cubicBezTo>
                  <a:pt x="1585" y="7"/>
                  <a:pt x="1585" y="7"/>
                  <a:pt x="1585" y="7"/>
                </a:cubicBezTo>
                <a:cubicBezTo>
                  <a:pt x="1655" y="7"/>
                  <a:pt x="1655" y="7"/>
                  <a:pt x="1655" y="7"/>
                </a:cubicBezTo>
                <a:lnTo>
                  <a:pt x="1655" y="419"/>
                </a:lnTo>
                <a:close/>
                <a:moveTo>
                  <a:pt x="1853" y="426"/>
                </a:moveTo>
                <a:cubicBezTo>
                  <a:pt x="1810" y="426"/>
                  <a:pt x="1776" y="409"/>
                  <a:pt x="1752" y="373"/>
                </a:cubicBezTo>
                <a:cubicBezTo>
                  <a:pt x="1728" y="338"/>
                  <a:pt x="1716" y="288"/>
                  <a:pt x="1716" y="221"/>
                </a:cubicBezTo>
                <a:cubicBezTo>
                  <a:pt x="1716" y="149"/>
                  <a:pt x="1729" y="93"/>
                  <a:pt x="1754" y="56"/>
                </a:cubicBezTo>
                <a:cubicBezTo>
                  <a:pt x="1779" y="19"/>
                  <a:pt x="1815" y="0"/>
                  <a:pt x="1863" y="0"/>
                </a:cubicBezTo>
                <a:cubicBezTo>
                  <a:pt x="1953" y="0"/>
                  <a:pt x="1998" y="70"/>
                  <a:pt x="1998" y="211"/>
                </a:cubicBezTo>
                <a:cubicBezTo>
                  <a:pt x="1998" y="281"/>
                  <a:pt x="1986" y="334"/>
                  <a:pt x="1960" y="371"/>
                </a:cubicBezTo>
                <a:cubicBezTo>
                  <a:pt x="1935" y="408"/>
                  <a:pt x="1899" y="426"/>
                  <a:pt x="1853" y="426"/>
                </a:cubicBezTo>
                <a:close/>
                <a:moveTo>
                  <a:pt x="1859" y="53"/>
                </a:moveTo>
                <a:cubicBezTo>
                  <a:pt x="1809" y="53"/>
                  <a:pt x="1784" y="108"/>
                  <a:pt x="1784" y="219"/>
                </a:cubicBezTo>
                <a:cubicBezTo>
                  <a:pt x="1784" y="322"/>
                  <a:pt x="1809" y="373"/>
                  <a:pt x="1858" y="373"/>
                </a:cubicBezTo>
                <a:cubicBezTo>
                  <a:pt x="1906" y="373"/>
                  <a:pt x="1930" y="321"/>
                  <a:pt x="1930" y="216"/>
                </a:cubicBezTo>
                <a:cubicBezTo>
                  <a:pt x="1930" y="107"/>
                  <a:pt x="1907" y="53"/>
                  <a:pt x="1859" y="53"/>
                </a:cubicBezTo>
                <a:close/>
                <a:moveTo>
                  <a:pt x="2168" y="426"/>
                </a:moveTo>
                <a:cubicBezTo>
                  <a:pt x="2125" y="426"/>
                  <a:pt x="2091" y="409"/>
                  <a:pt x="2067" y="373"/>
                </a:cubicBezTo>
                <a:cubicBezTo>
                  <a:pt x="2043" y="338"/>
                  <a:pt x="2031" y="288"/>
                  <a:pt x="2031" y="221"/>
                </a:cubicBezTo>
                <a:cubicBezTo>
                  <a:pt x="2031" y="149"/>
                  <a:pt x="2044" y="93"/>
                  <a:pt x="2069" y="56"/>
                </a:cubicBezTo>
                <a:cubicBezTo>
                  <a:pt x="2094" y="19"/>
                  <a:pt x="2130" y="0"/>
                  <a:pt x="2178" y="0"/>
                </a:cubicBezTo>
                <a:cubicBezTo>
                  <a:pt x="2268" y="0"/>
                  <a:pt x="2314" y="70"/>
                  <a:pt x="2314" y="211"/>
                </a:cubicBezTo>
                <a:cubicBezTo>
                  <a:pt x="2314" y="281"/>
                  <a:pt x="2301" y="334"/>
                  <a:pt x="2275" y="371"/>
                </a:cubicBezTo>
                <a:cubicBezTo>
                  <a:pt x="2250" y="408"/>
                  <a:pt x="2214" y="426"/>
                  <a:pt x="2168" y="426"/>
                </a:cubicBezTo>
                <a:close/>
                <a:moveTo>
                  <a:pt x="2174" y="53"/>
                </a:moveTo>
                <a:cubicBezTo>
                  <a:pt x="2124" y="53"/>
                  <a:pt x="2099" y="108"/>
                  <a:pt x="2099" y="219"/>
                </a:cubicBezTo>
                <a:cubicBezTo>
                  <a:pt x="2099" y="322"/>
                  <a:pt x="2124" y="373"/>
                  <a:pt x="2173" y="373"/>
                </a:cubicBezTo>
                <a:cubicBezTo>
                  <a:pt x="2221" y="373"/>
                  <a:pt x="2245" y="321"/>
                  <a:pt x="2245" y="216"/>
                </a:cubicBezTo>
                <a:cubicBezTo>
                  <a:pt x="2245" y="107"/>
                  <a:pt x="2222" y="53"/>
                  <a:pt x="2174" y="53"/>
                </a:cubicBezTo>
                <a:close/>
                <a:moveTo>
                  <a:pt x="2445" y="419"/>
                </a:moveTo>
                <a:cubicBezTo>
                  <a:pt x="2374" y="419"/>
                  <a:pt x="2374" y="419"/>
                  <a:pt x="2374" y="419"/>
                </a:cubicBezTo>
                <a:cubicBezTo>
                  <a:pt x="2374" y="7"/>
                  <a:pt x="2374" y="7"/>
                  <a:pt x="2374" y="7"/>
                </a:cubicBezTo>
                <a:cubicBezTo>
                  <a:pt x="2445" y="7"/>
                  <a:pt x="2445" y="7"/>
                  <a:pt x="2445" y="7"/>
                </a:cubicBezTo>
                <a:lnTo>
                  <a:pt x="2445" y="419"/>
                </a:lnTo>
                <a:close/>
                <a:moveTo>
                  <a:pt x="2643" y="426"/>
                </a:moveTo>
                <a:cubicBezTo>
                  <a:pt x="2600" y="426"/>
                  <a:pt x="2566" y="409"/>
                  <a:pt x="2542" y="373"/>
                </a:cubicBezTo>
                <a:cubicBezTo>
                  <a:pt x="2518" y="338"/>
                  <a:pt x="2506" y="288"/>
                  <a:pt x="2506" y="221"/>
                </a:cubicBezTo>
                <a:cubicBezTo>
                  <a:pt x="2506" y="149"/>
                  <a:pt x="2519" y="93"/>
                  <a:pt x="2544" y="56"/>
                </a:cubicBezTo>
                <a:cubicBezTo>
                  <a:pt x="2569" y="19"/>
                  <a:pt x="2605" y="0"/>
                  <a:pt x="2652" y="0"/>
                </a:cubicBezTo>
                <a:cubicBezTo>
                  <a:pt x="2743" y="0"/>
                  <a:pt x="2788" y="70"/>
                  <a:pt x="2788" y="211"/>
                </a:cubicBezTo>
                <a:cubicBezTo>
                  <a:pt x="2788" y="281"/>
                  <a:pt x="2776" y="334"/>
                  <a:pt x="2750" y="371"/>
                </a:cubicBezTo>
                <a:cubicBezTo>
                  <a:pt x="2724" y="408"/>
                  <a:pt x="2689" y="426"/>
                  <a:pt x="2643" y="426"/>
                </a:cubicBezTo>
                <a:close/>
                <a:moveTo>
                  <a:pt x="2649" y="53"/>
                </a:moveTo>
                <a:cubicBezTo>
                  <a:pt x="2599" y="53"/>
                  <a:pt x="2574" y="108"/>
                  <a:pt x="2574" y="219"/>
                </a:cubicBezTo>
                <a:cubicBezTo>
                  <a:pt x="2574" y="322"/>
                  <a:pt x="2599" y="373"/>
                  <a:pt x="2648" y="373"/>
                </a:cubicBezTo>
                <a:cubicBezTo>
                  <a:pt x="2696" y="373"/>
                  <a:pt x="2720" y="321"/>
                  <a:pt x="2720" y="216"/>
                </a:cubicBezTo>
                <a:cubicBezTo>
                  <a:pt x="2720" y="107"/>
                  <a:pt x="2697" y="53"/>
                  <a:pt x="2649" y="53"/>
                </a:cubicBezTo>
                <a:close/>
                <a:moveTo>
                  <a:pt x="2958" y="426"/>
                </a:moveTo>
                <a:cubicBezTo>
                  <a:pt x="2915" y="426"/>
                  <a:pt x="2881" y="409"/>
                  <a:pt x="2857" y="373"/>
                </a:cubicBezTo>
                <a:cubicBezTo>
                  <a:pt x="2833" y="338"/>
                  <a:pt x="2821" y="288"/>
                  <a:pt x="2821" y="221"/>
                </a:cubicBezTo>
                <a:cubicBezTo>
                  <a:pt x="2821" y="149"/>
                  <a:pt x="2834" y="93"/>
                  <a:pt x="2859" y="56"/>
                </a:cubicBezTo>
                <a:cubicBezTo>
                  <a:pt x="2884" y="19"/>
                  <a:pt x="2920" y="0"/>
                  <a:pt x="2968" y="0"/>
                </a:cubicBezTo>
                <a:cubicBezTo>
                  <a:pt x="3058" y="0"/>
                  <a:pt x="3104" y="70"/>
                  <a:pt x="3104" y="211"/>
                </a:cubicBezTo>
                <a:cubicBezTo>
                  <a:pt x="3104" y="281"/>
                  <a:pt x="3091" y="334"/>
                  <a:pt x="3065" y="371"/>
                </a:cubicBezTo>
                <a:cubicBezTo>
                  <a:pt x="3040" y="408"/>
                  <a:pt x="3004" y="426"/>
                  <a:pt x="2958" y="426"/>
                </a:cubicBezTo>
                <a:close/>
                <a:moveTo>
                  <a:pt x="2964" y="53"/>
                </a:moveTo>
                <a:cubicBezTo>
                  <a:pt x="2914" y="53"/>
                  <a:pt x="2889" y="108"/>
                  <a:pt x="2889" y="219"/>
                </a:cubicBezTo>
                <a:cubicBezTo>
                  <a:pt x="2889" y="322"/>
                  <a:pt x="2914" y="373"/>
                  <a:pt x="2963" y="373"/>
                </a:cubicBezTo>
                <a:cubicBezTo>
                  <a:pt x="3011" y="373"/>
                  <a:pt x="3035" y="321"/>
                  <a:pt x="3035" y="216"/>
                </a:cubicBezTo>
                <a:cubicBezTo>
                  <a:pt x="3035" y="107"/>
                  <a:pt x="3012" y="53"/>
                  <a:pt x="2964" y="53"/>
                </a:cubicBezTo>
                <a:close/>
                <a:moveTo>
                  <a:pt x="3235" y="419"/>
                </a:moveTo>
                <a:cubicBezTo>
                  <a:pt x="3164" y="419"/>
                  <a:pt x="3164" y="419"/>
                  <a:pt x="3164" y="419"/>
                </a:cubicBezTo>
                <a:cubicBezTo>
                  <a:pt x="3164" y="7"/>
                  <a:pt x="3164" y="7"/>
                  <a:pt x="3164" y="7"/>
                </a:cubicBezTo>
                <a:cubicBezTo>
                  <a:pt x="3235" y="7"/>
                  <a:pt x="3235" y="7"/>
                  <a:pt x="3235" y="7"/>
                </a:cubicBezTo>
                <a:lnTo>
                  <a:pt x="3235" y="419"/>
                </a:lnTo>
                <a:close/>
                <a:moveTo>
                  <a:pt x="3433" y="426"/>
                </a:moveTo>
                <a:cubicBezTo>
                  <a:pt x="3390" y="426"/>
                  <a:pt x="3356" y="409"/>
                  <a:pt x="3332" y="373"/>
                </a:cubicBezTo>
                <a:cubicBezTo>
                  <a:pt x="3308" y="338"/>
                  <a:pt x="3296" y="288"/>
                  <a:pt x="3296" y="221"/>
                </a:cubicBezTo>
                <a:cubicBezTo>
                  <a:pt x="3296" y="149"/>
                  <a:pt x="3309" y="93"/>
                  <a:pt x="3334" y="56"/>
                </a:cubicBezTo>
                <a:cubicBezTo>
                  <a:pt x="3359" y="19"/>
                  <a:pt x="3395" y="0"/>
                  <a:pt x="3442" y="0"/>
                </a:cubicBezTo>
                <a:cubicBezTo>
                  <a:pt x="3533" y="0"/>
                  <a:pt x="3578" y="70"/>
                  <a:pt x="3578" y="211"/>
                </a:cubicBezTo>
                <a:cubicBezTo>
                  <a:pt x="3578" y="281"/>
                  <a:pt x="3566" y="334"/>
                  <a:pt x="3540" y="371"/>
                </a:cubicBezTo>
                <a:cubicBezTo>
                  <a:pt x="3514" y="408"/>
                  <a:pt x="3479" y="426"/>
                  <a:pt x="3433" y="426"/>
                </a:cubicBezTo>
                <a:close/>
                <a:moveTo>
                  <a:pt x="3439" y="53"/>
                </a:moveTo>
                <a:cubicBezTo>
                  <a:pt x="3389" y="53"/>
                  <a:pt x="3364" y="108"/>
                  <a:pt x="3364" y="219"/>
                </a:cubicBezTo>
                <a:cubicBezTo>
                  <a:pt x="3364" y="322"/>
                  <a:pt x="3389" y="373"/>
                  <a:pt x="3438" y="373"/>
                </a:cubicBezTo>
                <a:cubicBezTo>
                  <a:pt x="3486" y="373"/>
                  <a:pt x="3510" y="321"/>
                  <a:pt x="3510" y="216"/>
                </a:cubicBezTo>
                <a:cubicBezTo>
                  <a:pt x="3510" y="107"/>
                  <a:pt x="3487" y="53"/>
                  <a:pt x="3439"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prstClr val="black"/>
              </a:solidFill>
              <a:latin typeface="Calibri" panose="020F0502020204030204"/>
            </a:endParaRPr>
          </a:p>
        </p:txBody>
      </p:sp>
      <p:sp>
        <p:nvSpPr>
          <p:cNvPr id="9" name="TextBox 8"/>
          <p:cNvSpPr txBox="1"/>
          <p:nvPr/>
        </p:nvSpPr>
        <p:spPr>
          <a:xfrm>
            <a:off x="6313682" y="3673406"/>
            <a:ext cx="5425307" cy="803817"/>
          </a:xfrm>
          <a:prstGeom prst="rect">
            <a:avLst/>
          </a:prstGeom>
          <a:noFill/>
        </p:spPr>
        <p:txBody>
          <a:bodyPr wrap="square" lIns="182854" tIns="146283" rIns="182854" bIns="146283" rtlCol="0">
            <a:spAutoFit/>
          </a:bodyPr>
          <a:lstStyle/>
          <a:p>
            <a:pPr>
              <a:lnSpc>
                <a:spcPct val="90000"/>
              </a:lnSpc>
              <a:spcAft>
                <a:spcPts val="600"/>
              </a:spcAft>
            </a:pPr>
            <a:r>
              <a:rPr lang="en-US" sz="3599" b="1" dirty="0"/>
              <a:t>Intelligent</a:t>
            </a:r>
            <a:r>
              <a:rPr lang="en-US" sz="3599" b="1" dirty="0">
                <a:gradFill>
                  <a:gsLst>
                    <a:gs pos="2917">
                      <a:schemeClr val="tx1"/>
                    </a:gs>
                    <a:gs pos="30000">
                      <a:schemeClr val="tx1"/>
                    </a:gs>
                  </a:gsLst>
                  <a:lin ang="5400000" scaled="0"/>
                </a:gradFill>
              </a:rPr>
              <a:t> Applications</a:t>
            </a:r>
          </a:p>
        </p:txBody>
      </p:sp>
      <p:sp>
        <p:nvSpPr>
          <p:cNvPr id="10" name="Rectangle 9"/>
          <p:cNvSpPr/>
          <p:nvPr/>
        </p:nvSpPr>
        <p:spPr>
          <a:xfrm>
            <a:off x="6451099" y="4372363"/>
            <a:ext cx="5150472" cy="2071763"/>
          </a:xfrm>
          <a:prstGeom prst="rect">
            <a:avLst/>
          </a:prstGeom>
        </p:spPr>
        <p:txBody>
          <a:bodyPr wrap="square">
            <a:spAutoFit/>
          </a:bodyPr>
          <a:lstStyle/>
          <a:p>
            <a:r>
              <a:rPr lang="en-US" dirty="0"/>
              <a:t>Learns from data, makes predictions and improves with experience</a:t>
            </a:r>
          </a:p>
          <a:p>
            <a:endParaRPr lang="en-US" dirty="0"/>
          </a:p>
          <a:p>
            <a:r>
              <a:rPr lang="en-US" dirty="0"/>
              <a:t>Leverages Cloud-Hosted APIs</a:t>
            </a:r>
          </a:p>
          <a:p>
            <a:endParaRPr lang="en-US" dirty="0"/>
          </a:p>
          <a:p>
            <a:r>
              <a:rPr lang="en-US" dirty="0"/>
              <a:t>Examples: Recommendations, Predictive Maintenance, Churn detection, CRM: Lead scoring</a:t>
            </a:r>
          </a:p>
        </p:txBody>
      </p:sp>
      <p:sp>
        <p:nvSpPr>
          <p:cNvPr id="22" name="Rectangle 21"/>
          <p:cNvSpPr/>
          <p:nvPr/>
        </p:nvSpPr>
        <p:spPr bwMode="auto">
          <a:xfrm>
            <a:off x="6313683" y="831555"/>
            <a:ext cx="3199946" cy="2864144"/>
          </a:xfrm>
          <a:prstGeom prst="rect">
            <a:avLst/>
          </a:prstGeom>
          <a:solidFill>
            <a:schemeClr val="accent3"/>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a:stretch>
            <a:fillRect/>
          </a:stretch>
        </p:blipFill>
        <p:spPr>
          <a:xfrm>
            <a:off x="6365600" y="1112979"/>
            <a:ext cx="1498388" cy="1628682"/>
          </a:xfrm>
          <a:prstGeom prst="rect">
            <a:avLst/>
          </a:prstGeom>
        </p:spPr>
      </p:pic>
      <p:pic>
        <p:nvPicPr>
          <p:cNvPr id="12" name="Picture 11"/>
          <p:cNvPicPr>
            <a:picLocks noChangeAspect="1"/>
          </p:cNvPicPr>
          <p:nvPr/>
        </p:nvPicPr>
        <p:blipFill>
          <a:blip r:embed="rId4"/>
          <a:stretch>
            <a:fillRect/>
          </a:stretch>
        </p:blipFill>
        <p:spPr>
          <a:xfrm>
            <a:off x="7603473" y="962947"/>
            <a:ext cx="1371405" cy="1490658"/>
          </a:xfrm>
          <a:prstGeom prst="rect">
            <a:avLst/>
          </a:prstGeom>
        </p:spPr>
      </p:pic>
      <p:sp>
        <p:nvSpPr>
          <p:cNvPr id="13" name="Freeform 89"/>
          <p:cNvSpPr>
            <a:spLocks noEditPoints="1"/>
          </p:cNvSpPr>
          <p:nvPr/>
        </p:nvSpPr>
        <p:spPr bwMode="black">
          <a:xfrm>
            <a:off x="7506764" y="2246663"/>
            <a:ext cx="1371405" cy="924819"/>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endParaRPr lang="en-US" sz="1599" dirty="0"/>
          </a:p>
        </p:txBody>
      </p:sp>
    </p:spTree>
    <p:extLst>
      <p:ext uri="{BB962C8B-B14F-4D97-AF65-F5344CB8AC3E}">
        <p14:creationId xmlns:p14="http://schemas.microsoft.com/office/powerpoint/2010/main" val="33678590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Sobering statistics</a:t>
            </a:r>
          </a:p>
        </p:txBody>
      </p:sp>
      <p:sp>
        <p:nvSpPr>
          <p:cNvPr id="3" name="TextBox 2"/>
          <p:cNvSpPr txBox="1"/>
          <p:nvPr/>
        </p:nvSpPr>
        <p:spPr>
          <a:xfrm>
            <a:off x="1859745" y="2049189"/>
            <a:ext cx="6221177" cy="382308"/>
          </a:xfrm>
          <a:prstGeom prst="rect">
            <a:avLst/>
          </a:prstGeom>
          <a:noFill/>
        </p:spPr>
        <p:txBody>
          <a:bodyPr wrap="none" rtlCol="0">
            <a:spAutoFit/>
          </a:bodyPr>
          <a:lstStyle/>
          <a:p>
            <a:pPr defTabSz="932597"/>
            <a:r>
              <a:rPr lang="en-US" sz="1836" kern="0" dirty="0">
                <a:solidFill>
                  <a:schemeClr val="bg1"/>
                </a:solidFill>
              </a:rPr>
              <a:t>“Only 27% of the big data projects are regarded as successful”</a:t>
            </a:r>
          </a:p>
        </p:txBody>
      </p:sp>
      <p:sp>
        <p:nvSpPr>
          <p:cNvPr id="4" name="TextBox 3"/>
          <p:cNvSpPr txBox="1"/>
          <p:nvPr/>
        </p:nvSpPr>
        <p:spPr>
          <a:xfrm>
            <a:off x="3550484" y="3175292"/>
            <a:ext cx="6656065" cy="382308"/>
          </a:xfrm>
          <a:prstGeom prst="rect">
            <a:avLst/>
          </a:prstGeom>
          <a:noFill/>
        </p:spPr>
        <p:txBody>
          <a:bodyPr wrap="none" rtlCol="0">
            <a:spAutoFit/>
          </a:bodyPr>
          <a:lstStyle/>
          <a:p>
            <a:pPr defTabSz="932597"/>
            <a:r>
              <a:rPr lang="en-US" sz="1836" kern="0" dirty="0">
                <a:solidFill>
                  <a:schemeClr val="bg1"/>
                </a:solidFill>
              </a:rPr>
              <a:t>“Only 8% of the big data projects are regarded as VERY successful”</a:t>
            </a:r>
          </a:p>
        </p:txBody>
      </p:sp>
      <p:sp>
        <p:nvSpPr>
          <p:cNvPr id="5" name="TextBox 4"/>
          <p:cNvSpPr txBox="1"/>
          <p:nvPr/>
        </p:nvSpPr>
        <p:spPr>
          <a:xfrm>
            <a:off x="2538578" y="2562376"/>
            <a:ext cx="9647958" cy="382308"/>
          </a:xfrm>
          <a:prstGeom prst="rect">
            <a:avLst/>
          </a:prstGeom>
          <a:noFill/>
        </p:spPr>
        <p:txBody>
          <a:bodyPr wrap="none" rtlCol="0">
            <a:spAutoFit/>
          </a:bodyPr>
          <a:lstStyle/>
          <a:p>
            <a:pPr defTabSz="932597"/>
            <a:r>
              <a:rPr lang="en-US" sz="1836" kern="0" dirty="0">
                <a:solidFill>
                  <a:schemeClr val="bg1"/>
                </a:solidFill>
              </a:rPr>
              <a:t>Only 13% of organizations have achieved full-scale production for their Big Data implementations</a:t>
            </a:r>
          </a:p>
        </p:txBody>
      </p:sp>
      <p:sp>
        <p:nvSpPr>
          <p:cNvPr id="6" name="TextBox 5"/>
          <p:cNvSpPr txBox="1"/>
          <p:nvPr/>
        </p:nvSpPr>
        <p:spPr>
          <a:xfrm>
            <a:off x="882" y="6046061"/>
            <a:ext cx="1784019" cy="286306"/>
          </a:xfrm>
          <a:prstGeom prst="rect">
            <a:avLst/>
          </a:prstGeom>
          <a:noFill/>
        </p:spPr>
        <p:txBody>
          <a:bodyPr wrap="none" rtlCol="0">
            <a:spAutoFit/>
          </a:bodyPr>
          <a:lstStyle/>
          <a:p>
            <a:pPr defTabSz="932597"/>
            <a:r>
              <a:rPr lang="en-US" sz="1224" kern="0" dirty="0">
                <a:solidFill>
                  <a:schemeClr val="bg1"/>
                </a:solidFill>
              </a:rPr>
              <a:t>Source: </a:t>
            </a:r>
            <a:r>
              <a:rPr lang="en-US" sz="1224" kern="0" dirty="0" err="1">
                <a:solidFill>
                  <a:schemeClr val="bg1"/>
                </a:solidFill>
              </a:rPr>
              <a:t>CapGemini</a:t>
            </a:r>
            <a:r>
              <a:rPr lang="en-US" sz="1224" kern="0">
                <a:solidFill>
                  <a:schemeClr val="bg1"/>
                </a:solidFill>
              </a:rPr>
              <a:t> 2014</a:t>
            </a:r>
          </a:p>
        </p:txBody>
      </p:sp>
      <p:sp>
        <p:nvSpPr>
          <p:cNvPr id="7" name="Rectangle 6"/>
          <p:cNvSpPr/>
          <p:nvPr/>
        </p:nvSpPr>
        <p:spPr>
          <a:xfrm>
            <a:off x="4467228" y="3921435"/>
            <a:ext cx="6940598" cy="1246721"/>
          </a:xfrm>
          <a:prstGeom prst="rect">
            <a:avLst/>
          </a:prstGeom>
        </p:spPr>
        <p:txBody>
          <a:bodyPr wrap="square">
            <a:spAutoFit/>
          </a:bodyPr>
          <a:lstStyle/>
          <a:p>
            <a:pPr defTabSz="932597"/>
            <a:r>
              <a:rPr lang="en-US" sz="1836" kern="0">
                <a:solidFill>
                  <a:schemeClr val="bg1"/>
                </a:solidFill>
              </a:rPr>
              <a:t>“Only 17% of survey respondents said they had a well-developed Predictive/Prescriptive Analytics program in place, while 80% said they planned on implementing such a program within five years” – </a:t>
            </a:r>
            <a:r>
              <a:rPr lang="en-US" sz="1836" kern="0" err="1">
                <a:solidFill>
                  <a:schemeClr val="bg1"/>
                </a:solidFill>
              </a:rPr>
              <a:t>Dataversity</a:t>
            </a:r>
            <a:r>
              <a:rPr lang="en-US" sz="1836" kern="0">
                <a:solidFill>
                  <a:schemeClr val="bg1"/>
                </a:solidFill>
              </a:rPr>
              <a:t> 2015 Survey </a:t>
            </a:r>
          </a:p>
        </p:txBody>
      </p:sp>
      <p:pic>
        <p:nvPicPr>
          <p:cNvPr id="8" name="Picture 7">
            <a:extLst>
              <a:ext uri="{FF2B5EF4-FFF2-40B4-BE49-F238E27FC236}">
                <a16:creationId xmlns:a16="http://schemas.microsoft.com/office/drawing/2014/main" id="{13FD8596-AB48-4F7F-8FE6-6588340BC231}"/>
              </a:ext>
            </a:extLst>
          </p:cNvPr>
          <p:cNvPicPr>
            <a:picLocks noChangeAspect="1"/>
          </p:cNvPicPr>
          <p:nvPr/>
        </p:nvPicPr>
        <p:blipFill>
          <a:blip r:embed="rId3"/>
          <a:stretch>
            <a:fillRect/>
          </a:stretch>
        </p:blipFill>
        <p:spPr>
          <a:xfrm>
            <a:off x="777288" y="327021"/>
            <a:ext cx="11180933" cy="5772150"/>
          </a:xfrm>
          <a:prstGeom prst="rect">
            <a:avLst/>
          </a:prstGeom>
        </p:spPr>
      </p:pic>
    </p:spTree>
    <p:extLst>
      <p:ext uri="{BB962C8B-B14F-4D97-AF65-F5344CB8AC3E}">
        <p14:creationId xmlns:p14="http://schemas.microsoft.com/office/powerpoint/2010/main" val="3313624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itizen Data Scientist at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113" y="258509"/>
            <a:ext cx="7944477" cy="5982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5413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2" y="80956"/>
            <a:ext cx="10724938" cy="870681"/>
          </a:xfrm>
        </p:spPr>
        <p:txBody>
          <a:bodyPr/>
          <a:lstStyle/>
          <a:p>
            <a:pPr algn="ctr"/>
            <a:r>
              <a:rPr lang="en-US" b="1"/>
              <a:t>Challenges</a:t>
            </a:r>
          </a:p>
        </p:txBody>
      </p:sp>
      <p:pic>
        <p:nvPicPr>
          <p:cNvPr id="6" name="Picture 5"/>
          <p:cNvPicPr>
            <a:picLocks noChangeAspect="1"/>
          </p:cNvPicPr>
          <p:nvPr/>
        </p:nvPicPr>
        <p:blipFill>
          <a:blip r:embed="rId3"/>
          <a:stretch>
            <a:fillRect/>
          </a:stretch>
        </p:blipFill>
        <p:spPr>
          <a:xfrm>
            <a:off x="1153946" y="832118"/>
            <a:ext cx="8780429" cy="5473876"/>
          </a:xfrm>
          <a:prstGeom prst="rect">
            <a:avLst/>
          </a:prstGeom>
        </p:spPr>
      </p:pic>
    </p:spTree>
    <p:extLst>
      <p:ext uri="{BB962C8B-B14F-4D97-AF65-F5344CB8AC3E}">
        <p14:creationId xmlns:p14="http://schemas.microsoft.com/office/powerpoint/2010/main" val="10738647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7859" y="6087696"/>
            <a:ext cx="8380811" cy="251123"/>
          </a:xfrm>
          <a:prstGeom prst="rect">
            <a:avLst/>
          </a:prstGeom>
        </p:spPr>
        <p:txBody>
          <a:bodyPr wrap="square">
            <a:spAutoFit/>
          </a:bodyPr>
          <a:lstStyle/>
          <a:p>
            <a:pPr defTabSz="932597"/>
            <a:r>
              <a:rPr lang="en-US" sz="1000" kern="0">
                <a:solidFill>
                  <a:sysClr val="windowText" lastClr="000000"/>
                </a:solidFill>
              </a:rPr>
              <a:t>Courtesy: Steve </a:t>
            </a:r>
            <a:r>
              <a:rPr lang="en-US" sz="1000" kern="0" err="1">
                <a:solidFill>
                  <a:sysClr val="windowText" lastClr="000000"/>
                </a:solidFill>
              </a:rPr>
              <a:t>Geringer</a:t>
            </a:r>
            <a:r>
              <a:rPr lang="en-US" sz="1000" kern="0">
                <a:solidFill>
                  <a:sysClr val="windowText" lastClr="000000"/>
                </a:solidFill>
              </a:rPr>
              <a:t>. http://www.anlytcs.com/2014/01/data-science-venn-diagram-v20.html</a:t>
            </a:r>
          </a:p>
        </p:txBody>
      </p:sp>
      <p:pic>
        <p:nvPicPr>
          <p:cNvPr id="2050" name="Picture 2" descr="Image result for comic data scientists computer science statis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 y="0"/>
            <a:ext cx="12168699" cy="6172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8437" y="6213257"/>
            <a:ext cx="10363200" cy="276999"/>
          </a:xfrm>
          <a:prstGeom prst="rect">
            <a:avLst/>
          </a:prstGeom>
          <a:noFill/>
        </p:spPr>
        <p:txBody>
          <a:bodyPr wrap="square" rtlCol="0">
            <a:spAutoFit/>
          </a:bodyPr>
          <a:lstStyle/>
          <a:p>
            <a:r>
              <a:rPr lang="en-US" sz="1200"/>
              <a:t>Source: http://berkeleysciencereview.com/how-to-become-a-data-scientist-before-you-graduate/</a:t>
            </a:r>
          </a:p>
        </p:txBody>
      </p:sp>
    </p:spTree>
    <p:extLst>
      <p:ext uri="{BB962C8B-B14F-4D97-AF65-F5344CB8AC3E}">
        <p14:creationId xmlns:p14="http://schemas.microsoft.com/office/powerpoint/2010/main" val="995794346"/>
      </p:ext>
    </p:extLst>
  </p:cSld>
  <p:clrMapOvr>
    <a:masterClrMapping/>
  </p:clrMapOvr>
  <p:transition>
    <p:fade/>
  </p:transition>
</p:sld>
</file>

<file path=ppt/theme/theme1.xml><?xml version="1.0" encoding="utf-8"?>
<a:theme xmlns:a="http://schemas.openxmlformats.org/drawingml/2006/main" name="Machine_Learning_Data_Science_Conference_Spring_2016_Template">
  <a:themeElements>
    <a:clrScheme name="2016 Data Science Summit">
      <a:dk1>
        <a:srgbClr val="505050"/>
      </a:dk1>
      <a:lt1>
        <a:srgbClr val="FFFFFF"/>
      </a:lt1>
      <a:dk2>
        <a:srgbClr val="0072C6"/>
      </a:dk2>
      <a:lt2>
        <a:srgbClr val="D2D2D2"/>
      </a:lt2>
      <a:accent1>
        <a:srgbClr val="DC3C00"/>
      </a:accent1>
      <a:accent2>
        <a:srgbClr val="008272"/>
      </a:accent2>
      <a:accent3>
        <a:srgbClr val="505050"/>
      </a:accent3>
      <a:accent4>
        <a:srgbClr val="FFB900"/>
      </a:accent4>
      <a:accent5>
        <a:srgbClr val="FF8C00"/>
      </a:accent5>
      <a:accent6>
        <a:srgbClr val="000000"/>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1800</Words>
  <Application>Microsoft Office PowerPoint</Application>
  <PresentationFormat>Custom</PresentationFormat>
  <Paragraphs>311</Paragraphs>
  <Slides>43</Slides>
  <Notes>34</Notes>
  <HiddenSlides>2</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43</vt:i4>
      </vt:variant>
    </vt:vector>
  </HeadingPairs>
  <TitlesOfParts>
    <vt:vector size="59" baseType="lpstr">
      <vt:lpstr>ＭＳ Ｐゴシック</vt:lpstr>
      <vt:lpstr>ＭＳ Ｐゴシック</vt:lpstr>
      <vt:lpstr>Arial</vt:lpstr>
      <vt:lpstr>Arial Black</vt:lpstr>
      <vt:lpstr>Calibri</vt:lpstr>
      <vt:lpstr>Calibri Light</vt:lpstr>
      <vt:lpstr>Consolas</vt:lpstr>
      <vt:lpstr>Segoe UI</vt:lpstr>
      <vt:lpstr>Segoe UI Light</vt:lpstr>
      <vt:lpstr>Segoe UI Semibold</vt:lpstr>
      <vt:lpstr>Segoe UI Semilight</vt:lpstr>
      <vt:lpstr>Wingdings</vt:lpstr>
      <vt:lpstr>Machine_Learning_Data_Science_Conference_Spring_2016_Template</vt:lpstr>
      <vt:lpstr>Office Theme</vt:lpstr>
      <vt:lpstr>Custom Design</vt:lpstr>
      <vt:lpstr>1_Office Theme</vt:lpstr>
      <vt:lpstr>PowerPoint Presentation</vt:lpstr>
      <vt:lpstr>PowerPoint Presentation</vt:lpstr>
      <vt:lpstr>PowerPoint Presentation</vt:lpstr>
      <vt:lpstr>PowerPoint Presentation</vt:lpstr>
      <vt:lpstr>PowerPoint Presentation</vt:lpstr>
      <vt:lpstr>Sobering statistics</vt:lpstr>
      <vt:lpstr>PowerPoint Presentation</vt:lpstr>
      <vt:lpstr>Challenges</vt:lpstr>
      <vt:lpstr>PowerPoint Presentation</vt:lpstr>
      <vt:lpstr>How to Do the Work Well in an Organization</vt:lpstr>
      <vt:lpstr>Addressing the Challenges at Microsoft</vt:lpstr>
      <vt:lpstr>What Problems are we Solving?</vt:lpstr>
      <vt:lpstr>What is a Process?</vt:lpstr>
      <vt:lpstr>Evolution of Software Development Process</vt:lpstr>
      <vt:lpstr>Data Science != Software Engineering  But, we can learn a lot especially on processes </vt:lpstr>
      <vt:lpstr>PowerPoint Presentation</vt:lpstr>
      <vt:lpstr>Methodologies</vt:lpstr>
      <vt:lpstr>PowerPoint Presentation</vt:lpstr>
      <vt:lpstr>Data Science Project Lifecycle</vt:lpstr>
      <vt:lpstr>The Team Data Science Process </vt:lpstr>
      <vt:lpstr>PowerPoint Presentation</vt:lpstr>
      <vt:lpstr>PowerPoint Presentation</vt:lpstr>
      <vt:lpstr>PowerPoint Presentation</vt:lpstr>
      <vt:lpstr>Pillars of Data Science Process</vt:lpstr>
      <vt:lpstr>Project Template – Charter  Data Report  </vt:lpstr>
      <vt:lpstr>Standardized Artifacts, Shared Productivity Utilities</vt:lpstr>
      <vt:lpstr>PowerPoint Presentation</vt:lpstr>
      <vt:lpstr>PowerPoint Presentation</vt:lpstr>
      <vt:lpstr>Who is this for?</vt:lpstr>
      <vt:lpstr>Team Data Science Process at Microsoft</vt:lpstr>
      <vt:lpstr>Data science virtual machines (DSVM) on Azure</vt:lpstr>
      <vt:lpstr>Visual Studio Team Services</vt:lpstr>
      <vt:lpstr>Workitem tracking and agile planning</vt:lpstr>
      <vt:lpstr>Link work items with Git branches</vt:lpstr>
      <vt:lpstr>Code review before merging branches to master</vt:lpstr>
      <vt:lpstr>Productivity Tools</vt:lpstr>
      <vt:lpstr>Tracking progress</vt:lpstr>
      <vt:lpstr>Live demos  Show templates (use Charter, Data Definition as examples)</vt:lpstr>
      <vt:lpstr>Next Steps</vt:lpstr>
      <vt:lpstr>Four roles in TDSP</vt:lpstr>
      <vt:lpstr>PowerPoint Presentation</vt:lpstr>
      <vt:lpstr>Challenges at Microsoft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2017-07-12T15:44:33Z</dcterms:modified>
</cp:coreProperties>
</file>